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4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839" r:id="rId109"/>
    <p:sldId id="485" r:id="rId110"/>
    <p:sldId id="838"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60" r:id="rId124"/>
    <p:sldId id="526" r:id="rId125"/>
    <p:sldId id="488" r:id="rId126"/>
    <p:sldId id="824" r:id="rId127"/>
    <p:sldId id="510" r:id="rId128"/>
    <p:sldId id="817" r:id="rId129"/>
    <p:sldId id="451" r:id="rId130"/>
    <p:sldId id="452" r:id="rId131"/>
    <p:sldId id="462" r:id="rId132"/>
    <p:sldId id="453" r:id="rId133"/>
    <p:sldId id="567" r:id="rId134"/>
    <p:sldId id="818" r:id="rId135"/>
    <p:sldId id="551" r:id="rId136"/>
    <p:sldId id="819" r:id="rId137"/>
    <p:sldId id="518" r:id="rId138"/>
    <p:sldId id="820" r:id="rId139"/>
    <p:sldId id="455" r:id="rId140"/>
    <p:sldId id="457" r:id="rId141"/>
    <p:sldId id="456" r:id="rId142"/>
    <p:sldId id="531" r:id="rId143"/>
    <p:sldId id="458" r:id="rId144"/>
    <p:sldId id="459" r:id="rId1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396" autoAdjust="0"/>
  </p:normalViewPr>
  <p:slideViewPr>
    <p:cSldViewPr snapToGrid="0">
      <p:cViewPr varScale="1">
        <p:scale>
          <a:sx n="62" d="100"/>
          <a:sy n="62" d="100"/>
        </p:scale>
        <p:origin x="1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err="1"/>
            <a:t>View</a:t>
          </a:r>
          <a:r>
            <a:rPr lang="fr-FR" dirty="0"/>
            <a:t>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t>
        <a:bodyPr/>
        <a:lstStyle/>
        <a:p>
          <a:endParaRPr lang="fr-FR"/>
        </a:p>
      </dgm:t>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t>
        <a:bodyPr/>
        <a:lstStyle/>
        <a:p>
          <a:endParaRPr lang="fr-FR"/>
        </a:p>
      </dgm:t>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t>
        <a:bodyPr/>
        <a:lstStyle/>
        <a:p>
          <a:endParaRPr lang="fr-FR"/>
        </a:p>
      </dgm:t>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t>
        <a:bodyPr/>
        <a:lstStyle/>
        <a:p>
          <a:endParaRPr lang="fr-FR"/>
        </a:p>
      </dgm:t>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t>
        <a:bodyPr/>
        <a:lstStyle/>
        <a:p>
          <a:endParaRPr lang="fr-FR"/>
        </a:p>
      </dgm:t>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t>
        <a:bodyPr/>
        <a:lstStyle/>
        <a:p>
          <a:endParaRPr lang="fr-FR"/>
        </a:p>
      </dgm:t>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t>
        <a:bodyPr/>
        <a:lstStyle/>
        <a:p>
          <a:endParaRPr lang="fr-FR"/>
        </a:p>
      </dgm:t>
    </dgm:pt>
  </dgm:ptLst>
  <dgm:cxnLst>
    <dgm:cxn modelId="{9E93D546-9923-4F21-84D4-60E5DD201DE1}" type="presOf" srcId="{8CDD253E-B606-4F07-8B3C-B4169187567A}" destId="{221F65DD-CFA3-4C41-9AE9-932E650181E3}" srcOrd="0" destOrd="0" presId="urn:microsoft.com/office/officeart/2005/8/layout/target3"/>
    <dgm:cxn modelId="{724B9A93-6F72-4ADA-AFC0-E057C4B0192E}" srcId="{62C25125-C24F-4467-9BA7-DD91FAA2D321}" destId="{B43E9F52-5022-4AFB-901B-B0E2D3D3C4F1}" srcOrd="2" destOrd="0" parTransId="{732DE8D4-77EA-40E3-B25E-94CC3BECEBC2}" sibTransId="{84DCB8DF-61D3-4FF8-86A9-6AB2FC602876}"/>
    <dgm:cxn modelId="{42A36959-AE3E-47F9-B2F3-FA45DF1FA5DB}" type="presOf" srcId="{D3A533EE-7C19-48C7-99B3-EBEBA19B0929}" destId="{1CFD9EA5-6C68-4F00-945F-D70C7E2641CF}"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3753D626-2516-4C18-93C8-A0DE6A613D4A}" type="presOf" srcId="{8CDD253E-B606-4F07-8B3C-B4169187567A}" destId="{D2A8D0E4-222E-4123-9969-7B33F2A2C439}" srcOrd="1" destOrd="0" presId="urn:microsoft.com/office/officeart/2005/8/layout/target3"/>
    <dgm:cxn modelId="{5C304EA4-CB27-4537-B05D-17D23EDC2546}" type="presOf" srcId="{D3A533EE-7C19-48C7-99B3-EBEBA19B0929}" destId="{586C1B5A-C1C2-480C-B62B-67C7E8B93499}"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0C028B8C-6066-43D5-AAC0-647BF2DA997E}" srcId="{62C25125-C24F-4467-9BA7-DD91FAA2D321}" destId="{D3A533EE-7C19-48C7-99B3-EBEBA19B0929}" srcOrd="0" destOrd="0" parTransId="{47CD094F-234D-47D1-85D1-56A3D9A27097}" sibTransId="{3A0160AF-1D84-4730-AEA4-45A155C13EFC}"/>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47DB1-734A-4DE2-B8E0-785C5A6CD948}">
      <dsp:nvSpPr>
        <dsp:cNvPr id="0" name=""/>
        <dsp:cNvSpPr/>
      </dsp:nvSpPr>
      <dsp:spPr>
        <a:xfrm>
          <a:off x="0" y="0"/>
          <a:ext cx="3300865" cy="3300865"/>
        </a:xfrm>
        <a:prstGeom prst="pie">
          <a:avLst>
            <a:gd name="adj1" fmla="val 5400000"/>
            <a:gd name="adj2" fmla="val 1620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6C1B5A-C1C2-480C-B62B-67C7E8B93499}">
      <dsp:nvSpPr>
        <dsp:cNvPr id="0" name=""/>
        <dsp:cNvSpPr/>
      </dsp:nvSpPr>
      <dsp:spPr>
        <a:xfrm>
          <a:off x="1650432" y="0"/>
          <a:ext cx="4075827" cy="330086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fr-FR" sz="4500" kern="1200" dirty="0"/>
            <a:t>Document</a:t>
          </a:r>
        </a:p>
      </dsp:txBody>
      <dsp:txXfrm>
        <a:off x="1650432" y="0"/>
        <a:ext cx="4075827" cy="990261"/>
      </dsp:txXfrm>
    </dsp:sp>
    <dsp:sp modelId="{6B43E9DF-AC3B-42D2-B150-23874942EFAB}">
      <dsp:nvSpPr>
        <dsp:cNvPr id="0" name=""/>
        <dsp:cNvSpPr/>
      </dsp:nvSpPr>
      <dsp:spPr>
        <a:xfrm>
          <a:off x="577652" y="1149569"/>
          <a:ext cx="2145560" cy="2145560"/>
        </a:xfrm>
        <a:prstGeom prst="pie">
          <a:avLst>
            <a:gd name="adj1" fmla="val 5400000"/>
            <a:gd name="adj2" fmla="val 1620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1F65DD-CFA3-4C41-9AE9-932E650181E3}">
      <dsp:nvSpPr>
        <dsp:cNvPr id="0" name=""/>
        <dsp:cNvSpPr/>
      </dsp:nvSpPr>
      <dsp:spPr>
        <a:xfrm>
          <a:off x="1650432" y="1149569"/>
          <a:ext cx="4075827" cy="2145560"/>
        </a:xfrm>
        <a:prstGeom prst="rect">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fr-FR" sz="4500" kern="1200" dirty="0"/>
            <a:t>Page  +</a:t>
          </a:r>
        </a:p>
      </dsp:txBody>
      <dsp:txXfrm>
        <a:off x="1650432" y="1149569"/>
        <a:ext cx="4075827" cy="990258"/>
      </dsp:txXfrm>
    </dsp:sp>
    <dsp:sp modelId="{6EEA0726-B7EC-48CB-AE95-CFE500E555A8}">
      <dsp:nvSpPr>
        <dsp:cNvPr id="0" name=""/>
        <dsp:cNvSpPr/>
      </dsp:nvSpPr>
      <dsp:spPr>
        <a:xfrm>
          <a:off x="1155303" y="2305760"/>
          <a:ext cx="990258" cy="990258"/>
        </a:xfrm>
        <a:prstGeom prst="pie">
          <a:avLst>
            <a:gd name="adj1" fmla="val 5400000"/>
            <a:gd name="adj2" fmla="val 1620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7C35D0-5FCF-47B8-9924-6B47B00F8993}">
      <dsp:nvSpPr>
        <dsp:cNvPr id="0" name=""/>
        <dsp:cNvSpPr/>
      </dsp:nvSpPr>
      <dsp:spPr>
        <a:xfrm>
          <a:off x="1650432" y="2305760"/>
          <a:ext cx="4075827" cy="990258"/>
        </a:xfrm>
        <a:prstGeom prst="rect">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fr-FR" sz="4500" kern="1200" dirty="0" err="1"/>
            <a:t>View</a:t>
          </a:r>
          <a:r>
            <a:rPr lang="fr-FR" sz="4500" kern="1200" dirty="0"/>
            <a:t> +</a:t>
          </a:r>
        </a:p>
      </dsp:txBody>
      <dsp:txXfrm>
        <a:off x="1650432" y="2305760"/>
        <a:ext cx="4075827" cy="99025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13/09/2023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Modele</a:t>
            </a:r>
            <a:r>
              <a:rPr lang="fr-FR" dirty="0"/>
              <a:t>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4193846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a:t>
            </a:r>
            <a:r>
              <a:rPr lang="en-US" dirty="0" err="1">
                <a:effectLst/>
                <a:latin typeface="Source Sans Pro" panose="020B0503030403020204" pitchFamily="34" charset="0"/>
              </a:rPr>
              <a:t>objectEnables</a:t>
            </a:r>
            <a:r>
              <a:rPr lang="en-US" dirty="0">
                <a:effectLst/>
                <a:latin typeface="Source Sans Pro" panose="020B0503030403020204" pitchFamily="34" charset="0"/>
              </a:rPr>
              <a:t> to pass extra parameters on how to fetch images	{ </a:t>
            </a:r>
            <a:r>
              <a:rPr lang="en-US" dirty="0" err="1">
                <a:effectLst/>
                <a:latin typeface="Source Sans Pro" panose="020B0503030403020204" pitchFamily="34" charset="0"/>
              </a:rPr>
              <a:t>uri</a:t>
            </a:r>
            <a:r>
              <a:rPr lang="en-US" dirty="0">
                <a:effectLst/>
                <a:latin typeface="Source Sans Pro" panose="020B0503030403020204" pitchFamily="34" charset="0"/>
              </a:rPr>
              <a:t>: valid-</a:t>
            </a:r>
            <a:r>
              <a:rPr lang="en-US" dirty="0" err="1">
                <a:effectLst/>
                <a:latin typeface="Source Sans Pro" panose="020B0503030403020204" pitchFamily="34" charset="0"/>
              </a:rPr>
              <a:t>url</a:t>
            </a:r>
            <a:r>
              <a:rPr lang="en-US" dirty="0">
                <a:effectLst/>
                <a:latin typeface="Source Sans Pro" panose="020B0503030403020204" pitchFamily="34" charset="0"/>
              </a:rPr>
              <a:t>, method: 'GET', headers: {}, body: ‘’ }</a:t>
            </a:r>
          </a:p>
          <a:p>
            <a:endParaRPr lang="en-US" dirty="0">
              <a:effectLst/>
              <a:latin typeface="Source Sans Pro" panose="020B0503030403020204" pitchFamily="34" charset="0"/>
            </a:endParaRPr>
          </a:p>
          <a:p>
            <a:r>
              <a:rPr lang="en-US" dirty="0" err="1">
                <a:effectLst/>
                <a:latin typeface="Source Sans Pro" panose="020B0503030403020204" pitchFamily="34" charset="0"/>
              </a:rPr>
              <a:t>BufferRenders</a:t>
            </a:r>
            <a:r>
              <a:rPr lang="en-US" dirty="0">
                <a:effectLst/>
                <a:latin typeface="Source Sans Pro" panose="020B0503030403020204" pitchFamily="34" charset="0"/>
              </a:rPr>
              <a:t> 		image directly from Buffer. Image format (</a:t>
            </a:r>
            <a:r>
              <a:rPr lang="en-US" dirty="0" err="1">
                <a:effectLst/>
                <a:latin typeface="Source Sans Pro" panose="020B0503030403020204" pitchFamily="34" charset="0"/>
              </a:rPr>
              <a:t>png</a:t>
            </a:r>
            <a:r>
              <a:rPr lang="en-US" dirty="0">
                <a:effectLst/>
                <a:latin typeface="Source Sans Pro" panose="020B0503030403020204" pitchFamily="34" charset="0"/>
              </a:rPr>
              <a:t>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a:t>
            </a:r>
            <a:r>
              <a:rPr lang="en-US" dirty="0" err="1">
                <a:effectLst/>
                <a:latin typeface="Source Sans Pro" panose="020B0503030403020204" pitchFamily="34" charset="0"/>
              </a:rPr>
              <a:t>png</a:t>
            </a:r>
            <a:r>
              <a:rPr lang="en-US" dirty="0">
                <a:effectLst/>
                <a:latin typeface="Source Sans Pro" panose="020B0503030403020204" pitchFamily="34" charset="0"/>
              </a:rPr>
              <a:t>'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a:t>
            </a:r>
            <a:r>
              <a:rPr lang="en-US" dirty="0" err="1">
                <a:effectLst/>
                <a:latin typeface="Source Sans Pro" panose="020B0503030403020204" pitchFamily="34" charset="0"/>
              </a:rPr>
              <a:t>proccess</a:t>
            </a:r>
            <a:r>
              <a:rPr lang="en-US" dirty="0">
                <a:effectLst/>
                <a:latin typeface="Source Sans Pro" panose="020B0503030403020204" pitchFamily="34" charset="0"/>
              </a:rPr>
              <a:t>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422171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Method pour </a:t>
            </a:r>
            <a:r>
              <a:rPr lang="fr-FR" b="1" u="sng" dirty="0" err="1"/>
              <a:t>craco</a:t>
            </a:r>
            <a:r>
              <a:rPr lang="fr-FR" b="1" u="sng" dirty="0"/>
              <a:t> &amp; CRA :</a:t>
            </a:r>
            <a:r>
              <a:rPr lang="fr-FR" dirty="0"/>
              <a:t> https://</a:t>
            </a:r>
            <a:r>
              <a:rPr lang="fr-FR" dirty="0" smtClean="0"/>
              <a:t>dev.to/przpiw/react-pdf-rendering-4g7b</a:t>
            </a:r>
          </a:p>
          <a:p>
            <a:endParaRPr lang="fr-FR" dirty="0" smtClean="0"/>
          </a:p>
          <a:p>
            <a:r>
              <a:rPr lang="fr-FR" b="1" dirty="0" smtClean="0"/>
              <a:t>Sous vite : </a:t>
            </a:r>
            <a:r>
              <a:rPr lang="fr-FR" b="0" dirty="0" smtClean="0"/>
              <a:t>https://stackoverflow.com/questions/71620099/react-pdf-vite-implementation-error-uncaught-syntaxerror</a:t>
            </a:r>
            <a:endParaRPr lang="fr-FR" b="0"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120</a:t>
            </a:fld>
            <a:endParaRPr lang="fr-FR"/>
          </a:p>
        </p:txBody>
      </p:sp>
    </p:spTree>
    <p:extLst>
      <p:ext uri="{BB962C8B-B14F-4D97-AF65-F5344CB8AC3E}">
        <p14:creationId xmlns:p14="http://schemas.microsoft.com/office/powerpoint/2010/main" val="782851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121</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122</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123</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extLst>
      <p:ext uri="{BB962C8B-B14F-4D97-AF65-F5344CB8AC3E}">
        <p14:creationId xmlns:p14="http://schemas.microsoft.com/office/powerpoint/2010/main" val="167143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2607369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a:hlinkClick r:id="rId3"/>
              </a:rPr>
              <a:t>https://fr.wikipedia.org/wiki/Moelle_spinale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13/09/2023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13/09/2023</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13/09/2023</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13/09/2023</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13/09/2023</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13/09/2023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13/09/2023</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13/09/2023</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13/09/2023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13/09/2023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13/09/2023</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13/09/2023</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13/09/2023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13/09/2023</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13/09/2023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13/09/2023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13/09/2023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13/09/2023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0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128.xml"/><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10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96.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 xmlns:a16="http://schemas.microsoft.com/office/drawing/2014/main"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 xmlns:a16="http://schemas.microsoft.com/office/drawing/2014/main"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 xmlns:a16="http://schemas.microsoft.com/office/drawing/2014/main"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 xmlns:a16="http://schemas.microsoft.com/office/drawing/2014/main"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 xmlns:a16="http://schemas.microsoft.com/office/drawing/2014/main"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 xmlns:a16="http://schemas.microsoft.com/office/drawing/2014/main"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 xmlns:a16="http://schemas.microsoft.com/office/drawing/2014/main"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 xmlns:a16="http://schemas.microsoft.com/office/drawing/2014/main"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 xmlns:a16="http://schemas.microsoft.com/office/drawing/2014/main"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 xmlns:a16="http://schemas.microsoft.com/office/drawing/2014/main"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 xmlns:a16="http://schemas.microsoft.com/office/drawing/2014/main"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 xmlns:a16="http://schemas.microsoft.com/office/drawing/2014/main"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 xmlns:a16="http://schemas.microsoft.com/office/drawing/2014/main"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 xmlns:a16="http://schemas.microsoft.com/office/drawing/2014/main"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 xmlns:a16="http://schemas.microsoft.com/office/drawing/2014/main"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 xmlns:a16="http://schemas.microsoft.com/office/drawing/2014/main"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D2D5907-5D18-4197-8674-FAC51FF80D44}"/>
              </a:ext>
            </a:extLst>
          </p:cNvPr>
          <p:cNvSpPr>
            <a:spLocks noGrp="1"/>
          </p:cNvSpPr>
          <p:nvPr>
            <p:ph type="title"/>
          </p:nvPr>
        </p:nvSpPr>
        <p:spPr/>
        <p:txBody>
          <a:bodyPr/>
          <a:lstStyle/>
          <a:p>
            <a:r>
              <a:rPr lang="fr-FR" dirty="0" err="1"/>
              <a:t>Redux</a:t>
            </a:r>
            <a:r>
              <a:rPr lang="fr-FR" dirty="0"/>
              <a:t> </a:t>
            </a:r>
            <a:r>
              <a:rPr lang="fr-FR" dirty="0" err="1"/>
              <a:t>devtools</a:t>
            </a:r>
            <a:endParaRPr lang="fr-FR" dirty="0"/>
          </a:p>
        </p:txBody>
      </p:sp>
      <p:sp>
        <p:nvSpPr>
          <p:cNvPr id="8" name="Espace réservé du contenu 7">
            <a:extLst>
              <a:ext uri="{FF2B5EF4-FFF2-40B4-BE49-F238E27FC236}">
                <a16:creationId xmlns="" xmlns:a16="http://schemas.microsoft.com/office/drawing/2014/main" id="{BB17A14D-8F01-4F25-BE4A-4B3DA221DE55}"/>
              </a:ext>
            </a:extLst>
          </p:cNvPr>
          <p:cNvSpPr>
            <a:spLocks noGrp="1"/>
          </p:cNvSpPr>
          <p:nvPr>
            <p:ph idx="1"/>
          </p:nvPr>
        </p:nvSpPr>
        <p:spPr/>
        <p:txBody>
          <a:bodyPr/>
          <a:lstStyle/>
          <a:p>
            <a:r>
              <a:rPr lang="fr-FR" dirty="0"/>
              <a:t>La </a:t>
            </a:r>
            <a:r>
              <a:rPr lang="fr-FR" dirty="0" err="1"/>
              <a:t>redux</a:t>
            </a:r>
            <a:r>
              <a:rPr lang="fr-FR" dirty="0"/>
              <a:t> </a:t>
            </a:r>
            <a:r>
              <a:rPr lang="fr-FR" dirty="0" err="1"/>
              <a:t>devtools</a:t>
            </a:r>
            <a:r>
              <a:rPr lang="fr-FR" dirty="0"/>
              <a:t>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a:t>
            </a:r>
            <a:r>
              <a:rPr lang="fr-FR" dirty="0" err="1"/>
              <a:t>redux</a:t>
            </a:r>
            <a:endParaRPr lang="fr-FR" dirty="0"/>
          </a:p>
          <a:p>
            <a:pPr lvl="1"/>
            <a:endParaRPr lang="fr-FR" dirty="0"/>
          </a:p>
          <a:p>
            <a:pPr lvl="1"/>
            <a:r>
              <a:rPr lang="fr-FR" dirty="0"/>
              <a:t>Il existe sur MFF</a:t>
            </a:r>
            <a:r>
              <a:rPr lang="fr-FR"/>
              <a:t>, Chrome, Edge</a:t>
            </a:r>
            <a:endParaRPr lang="fr-FR" dirty="0"/>
          </a:p>
        </p:txBody>
      </p:sp>
      <p:pic>
        <p:nvPicPr>
          <p:cNvPr id="10" name="Image 9">
            <a:extLst>
              <a:ext uri="{FF2B5EF4-FFF2-40B4-BE49-F238E27FC236}">
                <a16:creationId xmlns="" xmlns:a16="http://schemas.microsoft.com/office/drawing/2014/main"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 xmlns:a16="http://schemas.microsoft.com/office/drawing/2014/main"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 xmlns:a16="http://schemas.microsoft.com/office/drawing/2014/main"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29F1C18A-ADF9-41DB-973C-9271AC73C453}"/>
              </a:ext>
            </a:extLst>
          </p:cNvPr>
          <p:cNvSpPr>
            <a:spLocks noGrp="1"/>
          </p:cNvSpPr>
          <p:nvPr>
            <p:ph type="title"/>
          </p:nvPr>
        </p:nvSpPr>
        <p:spPr/>
        <p:txBody>
          <a:bodyPr/>
          <a:lstStyle/>
          <a:p>
            <a:r>
              <a:rPr lang="fr-FR" dirty="0" err="1"/>
              <a:t>React-pdf</a:t>
            </a:r>
            <a:endParaRPr lang="fr-FR" dirty="0"/>
          </a:p>
        </p:txBody>
      </p:sp>
      <p:sp>
        <p:nvSpPr>
          <p:cNvPr id="5" name="Espace réservé du texte 4">
            <a:extLst>
              <a:ext uri="{FF2B5EF4-FFF2-40B4-BE49-F238E27FC236}">
                <a16:creationId xmlns="" xmlns:a16="http://schemas.microsoft.com/office/drawing/2014/main"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a:t>
            </a:r>
            <a:r>
              <a:rPr lang="fr-FR" dirty="0" err="1"/>
              <a:t>pdf</a:t>
            </a:r>
            <a:r>
              <a:rPr lang="fr-FR" dirty="0"/>
              <a:t> client avec </a:t>
            </a:r>
            <a:r>
              <a:rPr lang="fr-FR" dirty="0" err="1"/>
              <a:t>react</a:t>
            </a:r>
            <a:endParaRPr lang="fr-FR" dirty="0"/>
          </a:p>
        </p:txBody>
      </p:sp>
    </p:spTree>
    <p:extLst>
      <p:ext uri="{BB962C8B-B14F-4D97-AF65-F5344CB8AC3E}">
        <p14:creationId xmlns:p14="http://schemas.microsoft.com/office/powerpoint/2010/main" val="2526357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 xmlns:a16="http://schemas.microsoft.com/office/drawing/2014/main"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a:t>
            </a:r>
            <a:r>
              <a:rPr lang="fr-FR" dirty="0" err="1"/>
              <a:t>pdf</a:t>
            </a:r>
            <a:endParaRPr lang="fr-FR" dirty="0"/>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err="1"/>
              <a:t>npm</a:t>
            </a:r>
            <a:r>
              <a:rPr lang="fr-FR" dirty="0"/>
              <a:t> i @react-pdf/renderer</a:t>
            </a:r>
          </a:p>
          <a:p>
            <a:pPr lvl="2"/>
            <a:r>
              <a:rPr lang="fr-FR" dirty="0" err="1"/>
              <a:t>Yarn</a:t>
            </a:r>
            <a:r>
              <a:rPr lang="fr-FR" dirty="0"/>
              <a:t> </a:t>
            </a:r>
            <a:r>
              <a:rPr lang="fr-FR" dirty="0" err="1"/>
              <a:t>add</a:t>
            </a:r>
            <a:r>
              <a:rPr lang="fr-FR" dirty="0"/>
              <a:t>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 xmlns:a16="http://schemas.microsoft.com/office/drawing/2014/main"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BED4661-091F-4D4E-82CE-9570614686AC}"/>
              </a:ext>
            </a:extLst>
          </p:cNvPr>
          <p:cNvSpPr>
            <a:spLocks noGrp="1"/>
          </p:cNvSpPr>
          <p:nvPr>
            <p:ph type="title"/>
          </p:nvPr>
        </p:nvSpPr>
        <p:spPr/>
        <p:txBody>
          <a:bodyPr/>
          <a:lstStyle/>
          <a:p>
            <a:r>
              <a:rPr lang="fr-FR" dirty="0"/>
              <a:t>Conception de </a:t>
            </a:r>
            <a:r>
              <a:rPr lang="fr-FR" dirty="0" err="1"/>
              <a:t>pdf</a:t>
            </a:r>
            <a:endParaRPr lang="fr-FR" dirty="0"/>
          </a:p>
        </p:txBody>
      </p:sp>
      <p:sp>
        <p:nvSpPr>
          <p:cNvPr id="3" name="Espace réservé du contenu 2">
            <a:extLst>
              <a:ext uri="{FF2B5EF4-FFF2-40B4-BE49-F238E27FC236}">
                <a16:creationId xmlns="" xmlns:a16="http://schemas.microsoft.com/office/drawing/2014/main" id="{3B465E7C-0532-4949-83D7-4EB282B9E99A}"/>
              </a:ext>
            </a:extLst>
          </p:cNvPr>
          <p:cNvSpPr>
            <a:spLocks noGrp="1"/>
          </p:cNvSpPr>
          <p:nvPr>
            <p:ph idx="1"/>
          </p:nvPr>
        </p:nvSpPr>
        <p:spPr/>
        <p:txBody>
          <a:bodyPr>
            <a:normAutofit fontScale="85000" lnSpcReduction="20000"/>
          </a:bodyPr>
          <a:lstStyle/>
          <a:p>
            <a:r>
              <a:rPr lang="fr-FR" dirty="0"/>
              <a:t>Les documents </a:t>
            </a:r>
            <a:r>
              <a:rPr lang="fr-FR" dirty="0" err="1"/>
              <a:t>pdf</a:t>
            </a:r>
            <a:r>
              <a:rPr lang="fr-FR" dirty="0"/>
              <a:t> sont constitués grâce à des composants </a:t>
            </a:r>
            <a:r>
              <a:rPr lang="fr-FR" dirty="0" err="1"/>
              <a:t>React</a:t>
            </a:r>
            <a:endParaRPr lang="fr-FR" dirty="0"/>
          </a:p>
          <a:p>
            <a:pPr lvl="1"/>
            <a:r>
              <a:rPr lang="fr-FR" dirty="0"/>
              <a:t>Un Document est constitué de</a:t>
            </a:r>
          </a:p>
          <a:p>
            <a:pPr lvl="2"/>
            <a:r>
              <a:rPr lang="fr-FR" dirty="0"/>
              <a:t>Les Pages elle-même Constitués de</a:t>
            </a:r>
          </a:p>
          <a:p>
            <a:pPr lvl="3"/>
            <a:r>
              <a:rPr lang="fr-FR" dirty="0" err="1"/>
              <a:t>Views</a:t>
            </a:r>
            <a:r>
              <a:rPr lang="fr-FR" dirty="0"/>
              <a:t> qui sont elle-même constitués de </a:t>
            </a:r>
          </a:p>
          <a:p>
            <a:pPr lvl="4"/>
            <a:r>
              <a:rPr lang="fr-FR" dirty="0"/>
              <a:t>primitives</a:t>
            </a:r>
          </a:p>
          <a:p>
            <a:endParaRPr lang="fr-FR" dirty="0"/>
          </a:p>
          <a:p>
            <a:r>
              <a:rPr lang="fr-FR" dirty="0"/>
              <a:t>Les composants primitives se </a:t>
            </a:r>
          </a:p>
          <a:p>
            <a:pPr marL="0" indent="0">
              <a:buNone/>
            </a:pPr>
            <a:r>
              <a:rPr lang="fr-FR" dirty="0"/>
              <a:t>présentent sous différentes formes :</a:t>
            </a:r>
          </a:p>
          <a:p>
            <a:pPr lvl="1"/>
            <a:r>
              <a:rPr lang="fr-FR" dirty="0" err="1"/>
              <a:t>Text</a:t>
            </a:r>
            <a:endParaRPr lang="fr-FR" dirty="0"/>
          </a:p>
          <a:p>
            <a:pPr lvl="1"/>
            <a:r>
              <a:rPr lang="fr-FR" dirty="0"/>
              <a:t>Image, </a:t>
            </a:r>
          </a:p>
          <a:p>
            <a:pPr lvl="1"/>
            <a:r>
              <a:rPr lang="fr-FR" dirty="0" err="1"/>
              <a:t>Svg</a:t>
            </a:r>
            <a:r>
              <a:rPr lang="fr-FR" dirty="0"/>
              <a:t>,</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 xmlns:a16="http://schemas.microsoft.com/office/drawing/2014/main"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6FA4C46-D410-40B8-B74B-B74E9BCCE910}"/>
              </a:ext>
            </a:extLst>
          </p:cNvPr>
          <p:cNvSpPr>
            <a:spLocks noGrp="1"/>
          </p:cNvSpPr>
          <p:nvPr>
            <p:ph type="title"/>
          </p:nvPr>
        </p:nvSpPr>
        <p:spPr/>
        <p:txBody>
          <a:bodyPr/>
          <a:lstStyle/>
          <a:p>
            <a:r>
              <a:rPr lang="fr-FR" dirty="0" err="1"/>
              <a:t>Pdf</a:t>
            </a:r>
            <a:r>
              <a:rPr lang="fr-FR" dirty="0"/>
              <a:t> </a:t>
            </a:r>
            <a:r>
              <a:rPr lang="fr-FR" dirty="0" err="1"/>
              <a:t>styling</a:t>
            </a:r>
            <a:endParaRPr lang="fr-FR" dirty="0"/>
          </a:p>
        </p:txBody>
      </p:sp>
      <p:sp>
        <p:nvSpPr>
          <p:cNvPr id="3" name="Espace réservé du contenu 2">
            <a:extLst>
              <a:ext uri="{FF2B5EF4-FFF2-40B4-BE49-F238E27FC236}">
                <a16:creationId xmlns="" xmlns:a16="http://schemas.microsoft.com/office/drawing/2014/main" id="{D273F7F2-5EC4-4A96-B3DC-BECE8B9F0D90}"/>
              </a:ext>
            </a:extLst>
          </p:cNvPr>
          <p:cNvSpPr>
            <a:spLocks noGrp="1"/>
          </p:cNvSpPr>
          <p:nvPr>
            <p:ph idx="1"/>
          </p:nvPr>
        </p:nvSpPr>
        <p:spPr/>
        <p:txBody>
          <a:bodyPr/>
          <a:lstStyle/>
          <a:p>
            <a:r>
              <a:rPr lang="fr-FR" dirty="0"/>
              <a:t>Le document est mis en forme grâce à du style </a:t>
            </a:r>
            <a:r>
              <a:rPr lang="fr-FR" dirty="0" err="1"/>
              <a:t>css</a:t>
            </a:r>
            <a:endParaRPr lang="fr-FR" dirty="0"/>
          </a:p>
          <a:p>
            <a:pPr lvl="1"/>
            <a:endParaRPr lang="fr-FR" dirty="0"/>
          </a:p>
          <a:p>
            <a:pPr lvl="1"/>
            <a:r>
              <a:rPr lang="fr-FR" dirty="0"/>
              <a:t>Une API </a:t>
            </a:r>
            <a:r>
              <a:rPr lang="fr-FR" dirty="0" err="1"/>
              <a:t>stylesheet</a:t>
            </a:r>
            <a:r>
              <a:rPr lang="fr-FR" dirty="0"/>
              <a:t> pour créer l’objet de style</a:t>
            </a:r>
          </a:p>
          <a:p>
            <a:pPr lvl="2"/>
            <a:endParaRPr lang="fr-FR" dirty="0"/>
          </a:p>
          <a:p>
            <a:pPr lvl="2"/>
            <a:r>
              <a:rPr lang="fr-FR" dirty="0"/>
              <a:t>Les styles sont proche de la logique </a:t>
            </a:r>
            <a:r>
              <a:rPr lang="fr-FR" dirty="0" err="1"/>
              <a:t>react</a:t>
            </a:r>
            <a:r>
              <a:rPr lang="fr-FR" dirty="0"/>
              <a:t>-native</a:t>
            </a:r>
          </a:p>
          <a:p>
            <a:pPr lvl="2"/>
            <a:endParaRPr lang="fr-FR" dirty="0"/>
          </a:p>
          <a:p>
            <a:r>
              <a:rPr lang="fr-FR" dirty="0"/>
              <a:t>Les </a:t>
            </a:r>
            <a:r>
              <a:rPr lang="fr-FR" i="1" dirty="0" err="1"/>
              <a:t>flexbox</a:t>
            </a:r>
            <a:r>
              <a:rPr lang="fr-FR" dirty="0"/>
              <a:t> pour la disposition</a:t>
            </a:r>
          </a:p>
        </p:txBody>
      </p:sp>
      <p:sp>
        <p:nvSpPr>
          <p:cNvPr id="4" name="Espace réservé du contenu 3">
            <a:extLst>
              <a:ext uri="{FF2B5EF4-FFF2-40B4-BE49-F238E27FC236}">
                <a16:creationId xmlns="" xmlns:a16="http://schemas.microsoft.com/office/drawing/2014/main" id="{AC2B6884-A864-4636-BCAF-15CD88E0A1D8}"/>
              </a:ext>
            </a:extLst>
          </p:cNvPr>
          <p:cNvSpPr>
            <a:spLocks noGrp="1"/>
          </p:cNvSpPr>
          <p:nvPr>
            <p:ph sz="quarter" idx="14"/>
          </p:nvPr>
        </p:nvSpPr>
        <p:spPr>
          <a:xfrm rot="160723">
            <a:off x="7142477" y="1293219"/>
            <a:ext cx="4580389" cy="4810899"/>
          </a:xfrm>
        </p:spPr>
        <p:txBody>
          <a:bodyPr/>
          <a:lstStyle/>
          <a:p>
            <a:r>
              <a:rPr lang="fr-FR" dirty="0" err="1"/>
              <a:t>Creation</a:t>
            </a:r>
            <a:r>
              <a:rPr lang="fr-FR" dirty="0"/>
              <a:t> </a:t>
            </a:r>
            <a:r>
              <a:rPr lang="fr-FR" dirty="0" err="1"/>
              <a:t>stylesheet</a:t>
            </a:r>
            <a:r>
              <a:rPr lang="fr-FR" dirty="0"/>
              <a: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err="1">
                <a:solidFill>
                  <a:srgbClr val="4EC9B0"/>
                </a:solidFill>
                <a:effectLst/>
                <a:latin typeface="Consolas" panose="020B0609020204030204" pitchFamily="49" charset="0"/>
              </a:rPr>
              <a:t>StyleSheet</a:t>
            </a:r>
            <a:r>
              <a:rPr lang="fr-FR" b="1" dirty="0" err="1">
                <a:effectLst/>
                <a:latin typeface="Consolas" panose="020B0609020204030204" pitchFamily="49" charset="0"/>
              </a:rPr>
              <a:t>.create</a:t>
            </a:r>
            <a:r>
              <a:rPr lang="fr-FR" b="1"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backgroundColor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tomato</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err="1">
                <a:solidFill>
                  <a:srgbClr val="9CDCFE"/>
                </a:solidFill>
                <a:effectLst/>
                <a:latin typeface="Consolas" panose="020B0609020204030204" pitchFamily="49" charset="0"/>
              </a:rPr>
              <a:t>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textAlign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margin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 xmlns:a16="http://schemas.microsoft.com/office/drawing/2014/main"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a:t>
            </a:r>
            <a:r>
              <a:rPr lang="fr-FR" sz="2000" dirty="0" err="1"/>
              <a:t>modele</a:t>
            </a:r>
            <a:r>
              <a:rPr lang="fr-FR" sz="2000" dirty="0"/>
              <a:t> </a:t>
            </a:r>
            <a:r>
              <a:rPr lang="fr-FR" sz="2000" dirty="0" err="1"/>
              <a:t>react-pdf</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err="1">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a:t>
            </a:r>
            <a:r>
              <a:rPr lang="fr-FR" sz="1800" b="0" dirty="0" err="1">
                <a:solidFill>
                  <a:srgbClr val="569CD6"/>
                </a:solidFill>
                <a:effectLst/>
                <a:latin typeface="Consolas" panose="020B0609020204030204" pitchFamily="49" charset="0"/>
              </a:rPr>
              <a:t>true</a:t>
            </a:r>
            <a:r>
              <a:rPr lang="fr-FR" sz="1800"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 xmlns:a16="http://schemas.microsoft.com/office/drawing/2014/main"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 xmlns:a16="http://schemas.microsoft.com/office/drawing/2014/main" val="703715548"/>
                    </a:ext>
                  </a:extLst>
                </a:gridCol>
                <a:gridCol w="2585115">
                  <a:extLst>
                    <a:ext uri="{9D8B030D-6E8A-4147-A177-3AD203B41FA5}">
                      <a16:colId xmlns="" xmlns:a16="http://schemas.microsoft.com/office/drawing/2014/main" val="4130458884"/>
                    </a:ext>
                  </a:extLst>
                </a:gridCol>
                <a:gridCol w="2585115">
                  <a:extLst>
                    <a:ext uri="{9D8B030D-6E8A-4147-A177-3AD203B41FA5}">
                      <a16:colId xmlns="" xmlns:a16="http://schemas.microsoft.com/office/drawing/2014/main" val="2728530783"/>
                    </a:ext>
                  </a:extLst>
                </a:gridCol>
                <a:gridCol w="2585115">
                  <a:extLst>
                    <a:ext uri="{9D8B030D-6E8A-4147-A177-3AD203B41FA5}">
                      <a16:colId xmlns="" xmlns:a16="http://schemas.microsoft.com/office/drawing/2014/main" val="3954839390"/>
                    </a:ext>
                  </a:extLst>
                </a:gridCol>
              </a:tblGrid>
              <a:tr h="129112">
                <a:tc>
                  <a:txBody>
                    <a:bodyPr/>
                    <a:lstStyle/>
                    <a:p>
                      <a:pPr algn="l"/>
                      <a:r>
                        <a:rPr lang="fr-FR" sz="1600" dirty="0">
                          <a:solidFill>
                            <a:srgbClr val="8D1602"/>
                          </a:solidFill>
                          <a:effectLst/>
                          <a:latin typeface="Taviraj"/>
                        </a:rPr>
                        <a:t>Prop </a:t>
                      </a:r>
                      <a:r>
                        <a:rPr lang="fr-FR" sz="1600" dirty="0" err="1">
                          <a:solidFill>
                            <a:srgbClr val="8D1602"/>
                          </a:solidFill>
                          <a:effectLst/>
                          <a:latin typeface="Taviraj"/>
                        </a:rPr>
                        <a:t>name</a:t>
                      </a:r>
                      <a:endParaRPr lang="fr-FR" sz="1600" dirty="0">
                        <a:solidFill>
                          <a:srgbClr val="8D1602"/>
                        </a:solidFill>
                        <a:effectLst/>
                        <a:latin typeface="Taviraj"/>
                      </a:endParaRP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 xmlns:a16="http://schemas.microsoft.com/office/drawing/2014/main" val="3162118500"/>
                  </a:ext>
                </a:extLst>
              </a:tr>
              <a:tr h="230421">
                <a:tc>
                  <a:txBody>
                    <a:bodyPr/>
                    <a:lstStyle/>
                    <a:p>
                      <a:r>
                        <a:rPr lang="fr-FR" sz="160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Object</a:t>
                      </a:r>
                      <a:r>
                        <a:rPr lang="fr-FR" sz="1600">
                          <a:effectLst/>
                          <a:latin typeface="Source Sans Pro" panose="020B0604020202020204" pitchFamily="34" charset="0"/>
                        </a:rPr>
                        <a:t>, </a:t>
                      </a:r>
                      <a:r>
                        <a:rPr lang="fr-FR" sz="1600" i="1">
                          <a:effectLst/>
                          <a:latin typeface="Source Sans Pro" panose="020B0604020202020204" pitchFamily="34" charset="0"/>
                        </a:rPr>
                        <a:t>Array</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 xmlns:a16="http://schemas.microsoft.com/office/drawing/2014/main" val="557889235"/>
                  </a:ext>
                </a:extLst>
              </a:tr>
              <a:tr h="230421">
                <a:tc>
                  <a:txBody>
                    <a:bodyPr/>
                    <a:lstStyle/>
                    <a:p>
                      <a:r>
                        <a:rPr lang="fr-FR" sz="160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 xmlns:a16="http://schemas.microsoft.com/office/drawing/2014/main" val="312959048"/>
                  </a:ext>
                </a:extLst>
              </a:tr>
              <a:tr h="230421">
                <a:tc>
                  <a:txBody>
                    <a:bodyPr/>
                    <a:lstStyle/>
                    <a:p>
                      <a:r>
                        <a:rPr lang="fr-FR" sz="160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Document</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 xmlns:a16="http://schemas.microsoft.com/office/drawing/2014/main" val="533320084"/>
                  </a:ext>
                </a:extLst>
              </a:tr>
              <a:tr h="331731">
                <a:tc>
                  <a:txBody>
                    <a:bodyPr/>
                    <a:lstStyle/>
                    <a:p>
                      <a:r>
                        <a:rPr lang="fr-FR" sz="160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 xmlns:a16="http://schemas.microsoft.com/office/drawing/2014/main" val="992473132"/>
                  </a:ext>
                </a:extLst>
              </a:tr>
              <a:tr h="331731">
                <a:tc>
                  <a:txBody>
                    <a:bodyPr/>
                    <a:lstStyle/>
                    <a:p>
                      <a:r>
                        <a:rPr lang="fr-FR" sz="160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 xmlns:a16="http://schemas.microsoft.com/office/drawing/2014/main" val="2740326593"/>
                  </a:ext>
                </a:extLst>
              </a:tr>
              <a:tr h="433041">
                <a:tc>
                  <a:txBody>
                    <a:bodyPr/>
                    <a:lstStyle/>
                    <a:p>
                      <a:r>
                        <a:rPr lang="fr-FR" sz="160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Boolean</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err="1">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 xmlns:a16="http://schemas.microsoft.com/office/drawing/2014/main"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9D7AA5F0-CE1F-4720-AE28-2EFABD9D9755}"/>
              </a:ext>
            </a:extLst>
          </p:cNvPr>
          <p:cNvSpPr>
            <a:spLocks noGrp="1"/>
          </p:cNvSpPr>
          <p:nvPr>
            <p:ph type="title"/>
          </p:nvPr>
        </p:nvSpPr>
        <p:spPr/>
        <p:txBody>
          <a:bodyPr/>
          <a:lstStyle/>
          <a:p>
            <a:r>
              <a:rPr lang="fr-FR"/>
              <a:t>Télécharger </a:t>
            </a:r>
            <a:r>
              <a:rPr lang="fr-FR" dirty="0"/>
              <a:t>un modèle</a:t>
            </a:r>
          </a:p>
        </p:txBody>
      </p:sp>
      <p:sp>
        <p:nvSpPr>
          <p:cNvPr id="6" name="Espace réservé du contenu 5">
            <a:extLst>
              <a:ext uri="{FF2B5EF4-FFF2-40B4-BE49-F238E27FC236}">
                <a16:creationId xmlns="" xmlns:a16="http://schemas.microsoft.com/office/drawing/2014/main"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a:t>
            </a:r>
            <a:r>
              <a:rPr lang="fr-FR" sz="2000" dirty="0" err="1"/>
              <a:t>props</a:t>
            </a:r>
            <a:r>
              <a:rPr lang="fr-FR" sz="2000" dirty="0"/>
              <a:t>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err="1">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 xmlns:a16="http://schemas.microsoft.com/office/drawing/2014/main"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103120"/>
        </p:xfrm>
        <a:graphic>
          <a:graphicData uri="http://schemas.openxmlformats.org/drawingml/2006/table">
            <a:tbl>
              <a:tblPr/>
              <a:tblGrid>
                <a:gridCol w="2714920">
                  <a:extLst>
                    <a:ext uri="{9D8B030D-6E8A-4147-A177-3AD203B41FA5}">
                      <a16:colId xmlns="" xmlns:a16="http://schemas.microsoft.com/office/drawing/2014/main" val="352780509"/>
                    </a:ext>
                  </a:extLst>
                </a:gridCol>
                <a:gridCol w="2714920">
                  <a:extLst>
                    <a:ext uri="{9D8B030D-6E8A-4147-A177-3AD203B41FA5}">
                      <a16:colId xmlns="" xmlns:a16="http://schemas.microsoft.com/office/drawing/2014/main" val="192404025"/>
                    </a:ext>
                  </a:extLst>
                </a:gridCol>
                <a:gridCol w="2714920">
                  <a:extLst>
                    <a:ext uri="{9D8B030D-6E8A-4147-A177-3AD203B41FA5}">
                      <a16:colId xmlns="" xmlns:a16="http://schemas.microsoft.com/office/drawing/2014/main" val="949232244"/>
                    </a:ext>
                  </a:extLst>
                </a:gridCol>
                <a:gridCol w="2714920">
                  <a:extLst>
                    <a:ext uri="{9D8B030D-6E8A-4147-A177-3AD203B41FA5}">
                      <a16:colId xmlns="" xmlns:a16="http://schemas.microsoft.com/office/drawing/2014/main" val="4098792568"/>
                    </a:ext>
                  </a:extLst>
                </a:gridCol>
              </a:tblGrid>
              <a:tr h="0">
                <a:tc>
                  <a:txBody>
                    <a:bodyPr/>
                    <a:lstStyle/>
                    <a:p>
                      <a:pPr algn="l"/>
                      <a:r>
                        <a:rPr lang="fr-FR">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 xmlns:a16="http://schemas.microsoft.com/office/drawing/2014/main" val="3706116145"/>
                  </a:ext>
                </a:extLst>
              </a:tr>
              <a:tr h="0">
                <a:tc>
                  <a:txBody>
                    <a:bodyPr/>
                    <a:lstStyle/>
                    <a:p>
                      <a:r>
                        <a:rPr lang="fr-FR">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Document</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878330619"/>
                  </a:ext>
                </a:extLst>
              </a:tr>
              <a:tr h="0">
                <a:tc>
                  <a:txBody>
                    <a:bodyPr/>
                    <a:lstStyle/>
                    <a:p>
                      <a:r>
                        <a:rPr lang="fr-FR">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1991477638"/>
                  </a:ext>
                </a:extLst>
              </a:tr>
              <a:tr h="0">
                <a:tc>
                  <a:txBody>
                    <a:bodyPr/>
                    <a:lstStyle/>
                    <a:p>
                      <a:r>
                        <a:rPr lang="fr-FR">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Object</a:t>
                      </a:r>
                      <a:r>
                        <a:rPr lang="fr-FR">
                          <a:effectLst/>
                          <a:latin typeface="Source Sans Pro" panose="020B0503030403020204" pitchFamily="34" charset="0"/>
                        </a:rPr>
                        <a:t>, </a:t>
                      </a:r>
                      <a:r>
                        <a:rPr lang="fr-FR" i="1">
                          <a:effectLst/>
                          <a:latin typeface="Source Sans Pro" panose="020B0503030403020204" pitchFamily="34" charset="0"/>
                        </a:rPr>
                        <a:t>Array</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136316695"/>
                  </a:ext>
                </a:extLst>
              </a:tr>
              <a:tr h="0">
                <a:tc>
                  <a:txBody>
                    <a:bodyPr/>
                    <a:lstStyle/>
                    <a:p>
                      <a:r>
                        <a:rPr lang="fr-FR">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3419356377"/>
                  </a:ext>
                </a:extLst>
              </a:tr>
              <a:tr h="0">
                <a:tc>
                  <a:txBody>
                    <a:bodyPr/>
                    <a:lstStyle/>
                    <a:p>
                      <a:r>
                        <a:rPr lang="fr-FR">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DOM node</a:t>
                      </a:r>
                      <a:r>
                        <a:rPr lang="fr-FR">
                          <a:effectLst/>
                          <a:latin typeface="Source Sans Pro" panose="020B0503030403020204" pitchFamily="34" charset="0"/>
                        </a:rPr>
                        <a:t>, </a:t>
                      </a:r>
                      <a:r>
                        <a:rPr lang="fr-FR" i="1">
                          <a:effectLst/>
                          <a:latin typeface="Source Sans Pro" panose="020B0503030403020204" pitchFamily="34" charset="0"/>
                        </a:rPr>
                        <a:t>Function</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err="1">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6755A9B-CB3C-4CFC-AF39-0688F57005F7}"/>
              </a:ext>
            </a:extLst>
          </p:cNvPr>
          <p:cNvSpPr>
            <a:spLocks noGrp="1"/>
          </p:cNvSpPr>
          <p:nvPr>
            <p:ph type="title"/>
          </p:nvPr>
        </p:nvSpPr>
        <p:spPr/>
        <p:txBody>
          <a:bodyPr/>
          <a:lstStyle/>
          <a:p>
            <a:r>
              <a:rPr lang="fr-FR" dirty="0" err="1"/>
              <a:t>Pdf</a:t>
            </a:r>
            <a:r>
              <a:rPr lang="fr-FR" dirty="0"/>
              <a:t> Document</a:t>
            </a:r>
          </a:p>
        </p:txBody>
      </p:sp>
      <p:sp>
        <p:nvSpPr>
          <p:cNvPr id="3" name="Espace réservé du contenu 2">
            <a:extLst>
              <a:ext uri="{FF2B5EF4-FFF2-40B4-BE49-F238E27FC236}">
                <a16:creationId xmlns="" xmlns:a16="http://schemas.microsoft.com/office/drawing/2014/main" id="{B1C25014-9D52-4EAA-A801-2B254CE2C734}"/>
              </a:ext>
            </a:extLst>
          </p:cNvPr>
          <p:cNvSpPr>
            <a:spLocks noGrp="1"/>
          </p:cNvSpPr>
          <p:nvPr>
            <p:ph idx="1"/>
          </p:nvPr>
        </p:nvSpPr>
        <p:spPr/>
        <p:txBody>
          <a:bodyPr/>
          <a:lstStyle/>
          <a:p>
            <a:r>
              <a:rPr lang="fr-FR" dirty="0"/>
              <a:t>Le composant Document est le conteneur principal d’un document </a:t>
            </a:r>
            <a:r>
              <a:rPr lang="fr-FR" dirty="0" err="1"/>
              <a:t>react-pdf</a:t>
            </a:r>
            <a:endParaRPr lang="fr-FR" dirty="0"/>
          </a:p>
          <a:p>
            <a:pPr lvl="1"/>
            <a:r>
              <a:rPr lang="fr-FR" dirty="0"/>
              <a:t>Il support en enfant uniquement </a:t>
            </a:r>
            <a:r>
              <a:rPr lang="fr-FR" b="1" i="1" dirty="0"/>
              <a:t>Page</a:t>
            </a:r>
          </a:p>
        </p:txBody>
      </p:sp>
      <p:graphicFrame>
        <p:nvGraphicFramePr>
          <p:cNvPr id="4" name="Tableau 3">
            <a:extLst>
              <a:ext uri="{FF2B5EF4-FFF2-40B4-BE49-F238E27FC236}">
                <a16:creationId xmlns="" xmlns:a16="http://schemas.microsoft.com/office/drawing/2014/main"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 xmlns:a16="http://schemas.microsoft.com/office/drawing/2014/main" val="2141374276"/>
                    </a:ext>
                  </a:extLst>
                </a:gridCol>
                <a:gridCol w="2644219">
                  <a:extLst>
                    <a:ext uri="{9D8B030D-6E8A-4147-A177-3AD203B41FA5}">
                      <a16:colId xmlns="" xmlns:a16="http://schemas.microsoft.com/office/drawing/2014/main" val="4010495356"/>
                    </a:ext>
                  </a:extLst>
                </a:gridCol>
                <a:gridCol w="2644219">
                  <a:extLst>
                    <a:ext uri="{9D8B030D-6E8A-4147-A177-3AD203B41FA5}">
                      <a16:colId xmlns="" xmlns:a16="http://schemas.microsoft.com/office/drawing/2014/main" val="209258639"/>
                    </a:ext>
                  </a:extLst>
                </a:gridCol>
                <a:gridCol w="2644219">
                  <a:extLst>
                    <a:ext uri="{9D8B030D-6E8A-4147-A177-3AD203B41FA5}">
                      <a16:colId xmlns="" xmlns:a16="http://schemas.microsoft.com/office/drawing/2014/main" val="3965452645"/>
                    </a:ext>
                  </a:extLst>
                </a:gridCol>
              </a:tblGrid>
              <a:tr h="107573">
                <a:tc>
                  <a:txBody>
                    <a:bodyPr/>
                    <a:lstStyle/>
                    <a:p>
                      <a:pPr algn="l"/>
                      <a:r>
                        <a:rPr lang="fr-FR" sz="80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 xmlns:a16="http://schemas.microsoft.com/office/drawing/2014/main" val="2680888787"/>
                  </a:ext>
                </a:extLst>
              </a:tr>
              <a:tr h="360133">
                <a:tc>
                  <a:txBody>
                    <a:bodyPr/>
                    <a:lstStyle/>
                    <a:p>
                      <a:r>
                        <a:rPr lang="fr-FR" sz="80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1651957906"/>
                  </a:ext>
                </a:extLst>
              </a:tr>
              <a:tr h="360133">
                <a:tc>
                  <a:txBody>
                    <a:bodyPr/>
                    <a:lstStyle/>
                    <a:p>
                      <a:r>
                        <a:rPr lang="fr-FR" sz="80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4111163765"/>
                  </a:ext>
                </a:extLst>
              </a:tr>
              <a:tr h="360133">
                <a:tc>
                  <a:txBody>
                    <a:bodyPr/>
                    <a:lstStyle/>
                    <a:p>
                      <a:r>
                        <a:rPr lang="fr-FR" sz="80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951948474"/>
                  </a:ext>
                </a:extLst>
              </a:tr>
              <a:tr h="444320">
                <a:tc>
                  <a:txBody>
                    <a:bodyPr/>
                    <a:lstStyle/>
                    <a:p>
                      <a:r>
                        <a:rPr lang="fr-FR" sz="80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1284401773"/>
                  </a:ext>
                </a:extLst>
              </a:tr>
              <a:tr h="360133">
                <a:tc>
                  <a:txBody>
                    <a:bodyPr/>
                    <a:lstStyle/>
                    <a:p>
                      <a:r>
                        <a:rPr lang="fr-FR" sz="80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2353049236"/>
                  </a:ext>
                </a:extLst>
              </a:tr>
              <a:tr h="360133">
                <a:tc>
                  <a:txBody>
                    <a:bodyPr/>
                    <a:lstStyle/>
                    <a:p>
                      <a:r>
                        <a:rPr lang="fr-FR" sz="80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2104203026"/>
                  </a:ext>
                </a:extLst>
              </a:tr>
              <a:tr h="360133">
                <a:tc>
                  <a:txBody>
                    <a:bodyPr/>
                    <a:lstStyle/>
                    <a:p>
                      <a:r>
                        <a:rPr lang="fr-FR" sz="80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2471687505"/>
                  </a:ext>
                </a:extLst>
              </a:tr>
              <a:tr h="275946">
                <a:tc>
                  <a:txBody>
                    <a:bodyPr/>
                    <a:lstStyle/>
                    <a:p>
                      <a:r>
                        <a:rPr lang="fr-FR" sz="80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734750514"/>
                  </a:ext>
                </a:extLst>
              </a:tr>
              <a:tr h="612694">
                <a:tc>
                  <a:txBody>
                    <a:bodyPr/>
                    <a:lstStyle/>
                    <a:p>
                      <a:r>
                        <a:rPr lang="fr-FR" sz="80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Function</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err="1">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AB4D5FA-B0EF-4E16-98DB-1C5FA907B75A}"/>
              </a:ext>
            </a:extLst>
          </p:cNvPr>
          <p:cNvSpPr>
            <a:spLocks noGrp="1"/>
          </p:cNvSpPr>
          <p:nvPr>
            <p:ph type="title"/>
          </p:nvPr>
        </p:nvSpPr>
        <p:spPr/>
        <p:txBody>
          <a:bodyPr/>
          <a:lstStyle/>
          <a:p>
            <a:r>
              <a:rPr lang="fr-FR" dirty="0" err="1"/>
              <a:t>Pdf</a:t>
            </a:r>
            <a:r>
              <a:rPr lang="fr-FR" dirty="0"/>
              <a:t> Page</a:t>
            </a:r>
          </a:p>
        </p:txBody>
      </p:sp>
      <p:sp>
        <p:nvSpPr>
          <p:cNvPr id="3" name="Espace réservé du contenu 2">
            <a:extLst>
              <a:ext uri="{FF2B5EF4-FFF2-40B4-BE49-F238E27FC236}">
                <a16:creationId xmlns="" xmlns:a16="http://schemas.microsoft.com/office/drawing/2014/main" id="{D2B68463-84E1-475C-91A5-3BBA3179921B}"/>
              </a:ext>
            </a:extLst>
          </p:cNvPr>
          <p:cNvSpPr>
            <a:spLocks noGrp="1"/>
          </p:cNvSpPr>
          <p:nvPr>
            <p:ph idx="1"/>
          </p:nvPr>
        </p:nvSpPr>
        <p:spPr/>
        <p:txBody>
          <a:bodyPr/>
          <a:lstStyle/>
          <a:p>
            <a:r>
              <a:rPr lang="fr-FR" dirty="0"/>
              <a:t>Page est le conteneur d’une page de </a:t>
            </a:r>
            <a:r>
              <a:rPr lang="fr-FR" dirty="0" err="1"/>
              <a:t>pdf</a:t>
            </a:r>
            <a:r>
              <a:rPr lang="fr-FR" dirty="0"/>
              <a:t> </a:t>
            </a:r>
            <a:r>
              <a:rPr lang="fr-FR" sz="1800" dirty="0"/>
              <a:t>(ou un contenu </a:t>
            </a:r>
            <a:r>
              <a:rPr lang="fr-FR" sz="1800" dirty="0" err="1"/>
              <a:t>wrappable</a:t>
            </a:r>
            <a:r>
              <a:rPr lang="fr-FR" sz="1800" dirty="0"/>
              <a:t>)</a:t>
            </a:r>
          </a:p>
          <a:p>
            <a:pPr lvl="1"/>
            <a:r>
              <a:rPr lang="fr-FR" dirty="0"/>
              <a:t>Il est constitué de primitive </a:t>
            </a:r>
            <a:r>
              <a:rPr lang="fr-FR" dirty="0" err="1"/>
              <a:t>React</a:t>
            </a:r>
            <a:endParaRPr lang="fr-FR" dirty="0"/>
          </a:p>
        </p:txBody>
      </p:sp>
      <p:graphicFrame>
        <p:nvGraphicFramePr>
          <p:cNvPr id="4" name="Tableau 3">
            <a:extLst>
              <a:ext uri="{FF2B5EF4-FFF2-40B4-BE49-F238E27FC236}">
                <a16:creationId xmlns="" xmlns:a16="http://schemas.microsoft.com/office/drawing/2014/main"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 xmlns:a16="http://schemas.microsoft.com/office/drawing/2014/main" val="4239016807"/>
                    </a:ext>
                  </a:extLst>
                </a:gridCol>
                <a:gridCol w="4097518">
                  <a:extLst>
                    <a:ext uri="{9D8B030D-6E8A-4147-A177-3AD203B41FA5}">
                      <a16:colId xmlns="" xmlns:a16="http://schemas.microsoft.com/office/drawing/2014/main" val="2220136820"/>
                    </a:ext>
                  </a:extLst>
                </a:gridCol>
                <a:gridCol w="2857500">
                  <a:extLst>
                    <a:ext uri="{9D8B030D-6E8A-4147-A177-3AD203B41FA5}">
                      <a16:colId xmlns="" xmlns:a16="http://schemas.microsoft.com/office/drawing/2014/main" val="1689085897"/>
                    </a:ext>
                  </a:extLst>
                </a:gridCol>
                <a:gridCol w="2857500">
                  <a:extLst>
                    <a:ext uri="{9D8B030D-6E8A-4147-A177-3AD203B41FA5}">
                      <a16:colId xmlns="" xmlns:a16="http://schemas.microsoft.com/office/drawing/2014/main" val="3497331721"/>
                    </a:ext>
                  </a:extLst>
                </a:gridCol>
              </a:tblGrid>
              <a:tr h="230242">
                <a:tc>
                  <a:txBody>
                    <a:bodyPr/>
                    <a:lstStyle/>
                    <a:p>
                      <a:pPr algn="l"/>
                      <a:r>
                        <a:rPr lang="fr-FR" sz="14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 xmlns:a16="http://schemas.microsoft.com/office/drawing/2014/main" val="3005023195"/>
                  </a:ext>
                </a:extLst>
              </a:tr>
              <a:tr h="950999">
                <a:tc>
                  <a:txBody>
                    <a:bodyPr/>
                    <a:lstStyle/>
                    <a:p>
                      <a:r>
                        <a:rPr lang="fr-FR" sz="140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Defines page size. If </a:t>
                      </a:r>
                      <a:r>
                        <a:rPr lang="en-US" sz="1400" i="1">
                          <a:effectLst/>
                          <a:latin typeface="Source Sans Pro" panose="020B0503030403020204" pitchFamily="34" charset="0"/>
                        </a:rPr>
                        <a:t>String</a:t>
                      </a:r>
                      <a:r>
                        <a:rPr lang="en-US" sz="1400">
                          <a:effectLst/>
                          <a:latin typeface="Source Sans Pro" panose="020B0503030403020204" pitchFamily="34" charset="0"/>
                        </a:rPr>
                        <a:t>, must be one of the </a:t>
                      </a:r>
                      <a:r>
                        <a:rPr lang="en-US" sz="1400" u="none" strike="noStrike">
                          <a:solidFill>
                            <a:srgbClr val="F22300"/>
                          </a:solidFill>
                          <a:effectLst/>
                          <a:latin typeface="Source Sans Pro" panose="020B0503030403020204" pitchFamily="34" charset="0"/>
                          <a:hlinkClick r:id="rId3"/>
                        </a:rPr>
                        <a:t>available page sizes</a:t>
                      </a:r>
                      <a:r>
                        <a:rPr lang="en-US" sz="140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String</a:t>
                      </a:r>
                      <a:r>
                        <a:rPr lang="fr-FR" sz="1400">
                          <a:effectLst/>
                          <a:latin typeface="Source Sans Pro" panose="020B0503030403020204" pitchFamily="34" charset="0"/>
                        </a:rPr>
                        <a:t>, </a:t>
                      </a:r>
                      <a:r>
                        <a:rPr lang="fr-FR" sz="1400" i="1">
                          <a:effectLst/>
                          <a:latin typeface="Source Sans Pro" panose="020B0503030403020204" pitchFamily="34" charset="0"/>
                        </a:rPr>
                        <a:t>Array</a:t>
                      </a:r>
                      <a:r>
                        <a:rPr lang="fr-FR" sz="1400">
                          <a:effectLst/>
                          <a:latin typeface="Source Sans Pro" panose="020B0503030403020204" pitchFamily="34" charset="0"/>
                        </a:rPr>
                        <a:t>, </a:t>
                      </a:r>
                      <a:r>
                        <a:rPr lang="fr-FR" sz="1400" i="1">
                          <a:effectLst/>
                          <a:latin typeface="Source Sans Pro" panose="020B0503030403020204" pitchFamily="34" charset="0"/>
                        </a:rPr>
                        <a:t>Number</a:t>
                      </a:r>
                      <a:r>
                        <a:rPr lang="fr-FR" sz="1400">
                          <a:effectLst/>
                          <a:latin typeface="Source Sans Pro" panose="020B0503030403020204" pitchFamily="34" charset="0"/>
                        </a:rPr>
                        <a:t>, </a:t>
                      </a:r>
                      <a:r>
                        <a:rPr lang="fr-FR" sz="1400" i="1">
                          <a:effectLst/>
                          <a:latin typeface="Source Sans Pro" panose="020B0503030403020204" pitchFamily="34" charset="0"/>
                        </a:rPr>
                        <a:t>Object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"A4"</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754776782"/>
                  </a:ext>
                </a:extLst>
              </a:tr>
              <a:tr h="590620">
                <a:tc>
                  <a:txBody>
                    <a:bodyPr/>
                    <a:lstStyle/>
                    <a:p>
                      <a:r>
                        <a:rPr lang="fr-FR" sz="140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a:effectLst/>
                          <a:latin typeface="Source Sans Pro" panose="020B0503030403020204" pitchFamily="34" charset="0"/>
                        </a:rPr>
                        <a:t>Defines page orientation. </a:t>
                      </a:r>
                      <a:r>
                        <a:rPr lang="fr-FR" sz="1400" i="1">
                          <a:effectLst/>
                          <a:latin typeface="Source Sans Pro" panose="020B0503030403020204" pitchFamily="34" charset="0"/>
                        </a:rPr>
                        <a:t>Valid values: "portrait" or "landscape"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String</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"portrait"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1579353395"/>
                  </a:ext>
                </a:extLst>
              </a:tr>
              <a:tr h="410431">
                <a:tc>
                  <a:txBody>
                    <a:bodyPr/>
                    <a:lstStyle/>
                    <a:p>
                      <a:r>
                        <a:rPr lang="fr-FR" sz="140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page wrapping for this page. </a:t>
                      </a:r>
                      <a:r>
                        <a:rPr lang="en-US" sz="1400" u="none" strike="noStrike">
                          <a:solidFill>
                            <a:srgbClr val="F22300"/>
                          </a:solidFill>
                          <a:effectLst/>
                          <a:latin typeface="Source Sans Pro" panose="020B0503030403020204" pitchFamily="34" charset="0"/>
                          <a:hlinkClick r:id="rId4"/>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true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1378139755"/>
                  </a:ext>
                </a:extLst>
              </a:tr>
              <a:tr h="410431">
                <a:tc>
                  <a:txBody>
                    <a:bodyPr/>
                    <a:lstStyle/>
                    <a:p>
                      <a:r>
                        <a:rPr lang="fr-FR" sz="140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a:effectLst/>
                          <a:latin typeface="Source Sans Pro" panose="020B0503030403020204" pitchFamily="34" charset="0"/>
                        </a:rPr>
                        <a:t>Defines page styles. </a:t>
                      </a:r>
                      <a:r>
                        <a:rPr lang="en-US" sz="1400" u="none" strike="noStrike">
                          <a:solidFill>
                            <a:srgbClr val="F22300"/>
                          </a:solidFill>
                          <a:effectLst/>
                          <a:latin typeface="Source Sans Pro" panose="020B0503030403020204" pitchFamily="34" charset="0"/>
                          <a:hlinkClick r:id="rId5"/>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Object</a:t>
                      </a:r>
                      <a:r>
                        <a:rPr lang="fr-FR" sz="1400">
                          <a:effectLst/>
                          <a:latin typeface="Source Sans Pro" panose="020B0503030403020204" pitchFamily="34" charset="0"/>
                        </a:rPr>
                        <a:t>, </a:t>
                      </a:r>
                      <a:r>
                        <a:rPr lang="fr-FR" sz="1400" i="1">
                          <a:effectLst/>
                          <a:latin typeface="Source Sans Pro" panose="020B0503030403020204" pitchFamily="34" charset="0"/>
                        </a:rPr>
                        <a:t>Array</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undefined</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166491109"/>
                  </a:ext>
                </a:extLst>
              </a:tr>
              <a:tr h="590620">
                <a:tc>
                  <a:txBody>
                    <a:bodyPr/>
                    <a:lstStyle/>
                    <a:p>
                      <a:r>
                        <a:rPr lang="fr-FR" sz="140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debug mode on page bounding box. </a:t>
                      </a:r>
                      <a:r>
                        <a:rPr lang="en-US" sz="1400" u="none" strike="noStrike">
                          <a:solidFill>
                            <a:srgbClr val="F22300"/>
                          </a:solidFill>
                          <a:effectLst/>
                          <a:latin typeface="Source Sans Pro" panose="020B0503030403020204" pitchFamily="34" charset="0"/>
                          <a:hlinkClick r:id="rId6"/>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B9789C0-4288-48E1-99F7-99371AADFB49}"/>
              </a:ext>
            </a:extLst>
          </p:cNvPr>
          <p:cNvSpPr>
            <a:spLocks noGrp="1"/>
          </p:cNvSpPr>
          <p:nvPr>
            <p:ph type="title"/>
          </p:nvPr>
        </p:nvSpPr>
        <p:spPr/>
        <p:txBody>
          <a:bodyPr/>
          <a:lstStyle/>
          <a:p>
            <a:r>
              <a:rPr lang="fr-FR" dirty="0" err="1"/>
              <a:t>Pdf</a:t>
            </a:r>
            <a:r>
              <a:rPr lang="fr-FR" dirty="0"/>
              <a:t> </a:t>
            </a:r>
            <a:r>
              <a:rPr lang="fr-FR" dirty="0" err="1"/>
              <a:t>View</a:t>
            </a:r>
            <a:endParaRPr lang="fr-FR" dirty="0"/>
          </a:p>
        </p:txBody>
      </p:sp>
      <p:sp>
        <p:nvSpPr>
          <p:cNvPr id="3" name="Espace réservé du contenu 2">
            <a:extLst>
              <a:ext uri="{FF2B5EF4-FFF2-40B4-BE49-F238E27FC236}">
                <a16:creationId xmlns="" xmlns:a16="http://schemas.microsoft.com/office/drawing/2014/main" id="{5A29EABC-B0FA-4E7E-A93C-AF47883D771A}"/>
              </a:ext>
            </a:extLst>
          </p:cNvPr>
          <p:cNvSpPr>
            <a:spLocks noGrp="1"/>
          </p:cNvSpPr>
          <p:nvPr>
            <p:ph idx="1"/>
          </p:nvPr>
        </p:nvSpPr>
        <p:spPr/>
        <p:txBody>
          <a:bodyPr/>
          <a:lstStyle/>
          <a:p>
            <a:r>
              <a:rPr lang="fr-FR" dirty="0"/>
              <a:t>Les conteneurs de vue </a:t>
            </a:r>
            <a:r>
              <a:rPr lang="fr-FR" i="1" dirty="0" err="1"/>
              <a:t>flexable</a:t>
            </a:r>
            <a:endParaRPr lang="fr-FR" dirty="0"/>
          </a:p>
        </p:txBody>
      </p:sp>
      <p:graphicFrame>
        <p:nvGraphicFramePr>
          <p:cNvPr id="4" name="Tableau 3">
            <a:extLst>
              <a:ext uri="{FF2B5EF4-FFF2-40B4-BE49-F238E27FC236}">
                <a16:creationId xmlns="" xmlns:a16="http://schemas.microsoft.com/office/drawing/2014/main" id="{42A81DD4-72FF-4849-B2E9-11804AF1886B}"/>
              </a:ext>
            </a:extLst>
          </p:cNvPr>
          <p:cNvGraphicFramePr>
            <a:graphicFrameLocks noGrp="1"/>
          </p:cNvGraphicFramePr>
          <p:nvPr>
            <p:extLst>
              <p:ext uri="{D42A27DB-BD31-4B8C-83A1-F6EECF244321}">
                <p14:modId xmlns:p14="http://schemas.microsoft.com/office/powerpoint/2010/main" val="3963771569"/>
              </p:ext>
            </p:extLst>
          </p:nvPr>
        </p:nvGraphicFramePr>
        <p:xfrm>
          <a:off x="774404" y="2560364"/>
          <a:ext cx="10643192" cy="3154652"/>
        </p:xfrm>
        <a:graphic>
          <a:graphicData uri="http://schemas.openxmlformats.org/drawingml/2006/table">
            <a:tbl>
              <a:tblPr/>
              <a:tblGrid>
                <a:gridCol w="1362740">
                  <a:extLst>
                    <a:ext uri="{9D8B030D-6E8A-4147-A177-3AD203B41FA5}">
                      <a16:colId xmlns="" xmlns:a16="http://schemas.microsoft.com/office/drawing/2014/main" val="2369154652"/>
                    </a:ext>
                  </a:extLst>
                </a:gridCol>
                <a:gridCol w="3958856">
                  <a:extLst>
                    <a:ext uri="{9D8B030D-6E8A-4147-A177-3AD203B41FA5}">
                      <a16:colId xmlns="" xmlns:a16="http://schemas.microsoft.com/office/drawing/2014/main" val="1228194722"/>
                    </a:ext>
                  </a:extLst>
                </a:gridCol>
                <a:gridCol w="2660798">
                  <a:extLst>
                    <a:ext uri="{9D8B030D-6E8A-4147-A177-3AD203B41FA5}">
                      <a16:colId xmlns="" xmlns:a16="http://schemas.microsoft.com/office/drawing/2014/main" val="4281328938"/>
                    </a:ext>
                  </a:extLst>
                </a:gridCol>
                <a:gridCol w="2660798">
                  <a:extLst>
                    <a:ext uri="{9D8B030D-6E8A-4147-A177-3AD203B41FA5}">
                      <a16:colId xmlns="" xmlns:a16="http://schemas.microsoft.com/office/drawing/2014/main" val="198121584"/>
                    </a:ext>
                  </a:extLst>
                </a:gridCol>
              </a:tblGrid>
              <a:tr h="166450">
                <a:tc>
                  <a:txBody>
                    <a:bodyPr/>
                    <a:lstStyle/>
                    <a:p>
                      <a:pPr algn="l"/>
                      <a:r>
                        <a:rPr lang="fr-FR" sz="150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 xmlns:a16="http://schemas.microsoft.com/office/drawing/2014/main" val="2358470585"/>
                  </a:ext>
                </a:extLst>
              </a:tr>
              <a:tr h="547217">
                <a:tc>
                  <a:txBody>
                    <a:bodyPr/>
                    <a:lstStyle/>
                    <a:p>
                      <a:r>
                        <a:rPr lang="fr-FR" sz="150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Enable/disable page wrapping for element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true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 xmlns:a16="http://schemas.microsoft.com/office/drawing/2014/main" val="212967285"/>
                  </a:ext>
                </a:extLst>
              </a:tr>
              <a:tr h="419296">
                <a:tc>
                  <a:txBody>
                    <a:bodyPr/>
                    <a:lstStyle/>
                    <a:p>
                      <a:r>
                        <a:rPr lang="fr-FR" sz="150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Defines view styles. </a:t>
                      </a:r>
                      <a:r>
                        <a:rPr lang="en-US" sz="1500" u="none" strike="noStrike">
                          <a:solidFill>
                            <a:srgbClr val="F22300"/>
                          </a:solidFill>
                          <a:effectLst/>
                          <a:latin typeface="Source Sans Pro" panose="020B0503030403020204" pitchFamily="34" charset="0"/>
                          <a:hlinkClick r:id="rId3"/>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Object</a:t>
                      </a:r>
                      <a:r>
                        <a:rPr lang="fr-FR" sz="1500">
                          <a:effectLst/>
                          <a:latin typeface="Source Sans Pro" panose="020B0503030403020204" pitchFamily="34" charset="0"/>
                        </a:rPr>
                        <a:t>, </a:t>
                      </a:r>
                      <a:r>
                        <a:rPr lang="fr-FR" sz="1500" i="1">
                          <a:effectLst/>
                          <a:latin typeface="Source Sans Pro" panose="020B0503030403020204" pitchFamily="34" charset="0"/>
                        </a:rPr>
                        <a:t>Array</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 xmlns:a16="http://schemas.microsoft.com/office/drawing/2014/main" val="3758728016"/>
                  </a:ext>
                </a:extLst>
              </a:tr>
              <a:tr h="675138">
                <a:tc>
                  <a:txBody>
                    <a:bodyPr/>
                    <a:lstStyle/>
                    <a:p>
                      <a:r>
                        <a:rPr lang="fr-FR" sz="150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dynamic content based on context </a:t>
                      </a:r>
                      <a:r>
                        <a:rPr lang="en-US" sz="1500" u="none" strike="noStrike">
                          <a:solidFill>
                            <a:srgbClr val="F22300"/>
                          </a:solidFill>
                          <a:effectLst/>
                          <a:latin typeface="Source Sans Pro" panose="020B0503030403020204" pitchFamily="34" charset="0"/>
                          <a:hlinkClick r:id="rId4"/>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Function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 xmlns:a16="http://schemas.microsoft.com/office/drawing/2014/main" val="3525777573"/>
                  </a:ext>
                </a:extLst>
              </a:tr>
              <a:tr h="547217">
                <a:tc>
                  <a:txBody>
                    <a:bodyPr/>
                    <a:lstStyle/>
                    <a:p>
                      <a:r>
                        <a:rPr lang="fr-FR" sz="150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Enables debug mode on view bounding box. </a:t>
                      </a:r>
                      <a:r>
                        <a:rPr lang="en-US" sz="1500" u="none" strike="noStrike">
                          <a:solidFill>
                            <a:srgbClr val="F22300"/>
                          </a:solidFill>
                          <a:effectLst/>
                          <a:latin typeface="Source Sans Pro" panose="020B0503030403020204" pitchFamily="34" charset="0"/>
                          <a:hlinkClick r:id="rId5"/>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false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 xmlns:a16="http://schemas.microsoft.com/office/drawing/2014/main" val="2853748014"/>
                  </a:ext>
                </a:extLst>
              </a:tr>
              <a:tr h="675138">
                <a:tc>
                  <a:txBody>
                    <a:bodyPr/>
                    <a:lstStyle/>
                    <a:p>
                      <a:r>
                        <a:rPr lang="fr-FR" sz="150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component in all wrapped pages.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 xmlns:a16="http://schemas.microsoft.com/office/drawing/2014/main"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E602AEB-F6DB-4EDE-9AC8-E689A9B7AD77}"/>
              </a:ext>
            </a:extLst>
          </p:cNvPr>
          <p:cNvSpPr>
            <a:spLocks noGrp="1"/>
          </p:cNvSpPr>
          <p:nvPr>
            <p:ph type="title"/>
          </p:nvPr>
        </p:nvSpPr>
        <p:spPr/>
        <p:txBody>
          <a:bodyPr/>
          <a:lstStyle/>
          <a:p>
            <a:r>
              <a:rPr lang="fr-FR" dirty="0" err="1"/>
              <a:t>Pdf</a:t>
            </a:r>
            <a:r>
              <a:rPr lang="fr-FR" dirty="0"/>
              <a:t> Image</a:t>
            </a:r>
          </a:p>
        </p:txBody>
      </p:sp>
      <p:sp>
        <p:nvSpPr>
          <p:cNvPr id="3" name="Espace réservé du contenu 2">
            <a:extLst>
              <a:ext uri="{FF2B5EF4-FFF2-40B4-BE49-F238E27FC236}">
                <a16:creationId xmlns="" xmlns:a16="http://schemas.microsoft.com/office/drawing/2014/main"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a:t>
            </a:r>
            <a:r>
              <a:rPr lang="fr-FR" dirty="0" err="1"/>
              <a:t>prop</a:t>
            </a:r>
            <a:r>
              <a:rPr lang="fr-FR" dirty="0"/>
              <a:t> src/source peut prendre différentes formes (cf. notes)</a:t>
            </a:r>
          </a:p>
        </p:txBody>
      </p:sp>
      <p:graphicFrame>
        <p:nvGraphicFramePr>
          <p:cNvPr id="4" name="Tableau 3">
            <a:extLst>
              <a:ext uri="{FF2B5EF4-FFF2-40B4-BE49-F238E27FC236}">
                <a16:creationId xmlns="" xmlns:a16="http://schemas.microsoft.com/office/drawing/2014/main"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 xmlns:a16="http://schemas.microsoft.com/office/drawing/2014/main" val="1803660175"/>
                    </a:ext>
                  </a:extLst>
                </a:gridCol>
                <a:gridCol w="4933507">
                  <a:extLst>
                    <a:ext uri="{9D8B030D-6E8A-4147-A177-3AD203B41FA5}">
                      <a16:colId xmlns="" xmlns:a16="http://schemas.microsoft.com/office/drawing/2014/main" val="1973792248"/>
                    </a:ext>
                  </a:extLst>
                </a:gridCol>
                <a:gridCol w="2424223">
                  <a:extLst>
                    <a:ext uri="{9D8B030D-6E8A-4147-A177-3AD203B41FA5}">
                      <a16:colId xmlns="" xmlns:a16="http://schemas.microsoft.com/office/drawing/2014/main" val="1016457110"/>
                    </a:ext>
                  </a:extLst>
                </a:gridCol>
                <a:gridCol w="2115880">
                  <a:extLst>
                    <a:ext uri="{9D8B030D-6E8A-4147-A177-3AD203B41FA5}">
                      <a16:colId xmlns="" xmlns:a16="http://schemas.microsoft.com/office/drawing/2014/main" val="1655637544"/>
                    </a:ext>
                  </a:extLst>
                </a:gridCol>
              </a:tblGrid>
              <a:tr h="188164">
                <a:tc>
                  <a:txBody>
                    <a:bodyPr/>
                    <a:lstStyle/>
                    <a:p>
                      <a:pPr algn="l"/>
                      <a:r>
                        <a:rPr lang="fr-FR" sz="16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 xmlns:a16="http://schemas.microsoft.com/office/drawing/2014/main" val="936331639"/>
                  </a:ext>
                </a:extLst>
              </a:tr>
              <a:tr h="335423">
                <a:tc>
                  <a:txBody>
                    <a:bodyPr/>
                    <a:lstStyle/>
                    <a:p>
                      <a:r>
                        <a:rPr lang="fr-FR" sz="160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Source of the image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217271109"/>
                  </a:ext>
                </a:extLst>
              </a:tr>
              <a:tr h="335423">
                <a:tc>
                  <a:txBody>
                    <a:bodyPr/>
                    <a:lstStyle/>
                    <a:p>
                      <a:r>
                        <a:rPr lang="fr-FR" sz="160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Alias of </a:t>
                      </a:r>
                      <a:r>
                        <a:rPr lang="en-US" sz="1600" i="1">
                          <a:effectLst/>
                          <a:latin typeface="Source Sans Pro" panose="020B0503030403020204" pitchFamily="34" charset="0"/>
                        </a:rPr>
                        <a:t>src</a:t>
                      </a:r>
                      <a:r>
                        <a:rPr lang="en-US" sz="1600">
                          <a:effectLst/>
                          <a:latin typeface="Source Sans Pro" panose="020B0503030403020204" pitchFamily="34" charset="0"/>
                        </a:rPr>
                        <a:t>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4006716178"/>
                  </a:ext>
                </a:extLst>
              </a:tr>
              <a:tr h="335423">
                <a:tc>
                  <a:txBody>
                    <a:bodyPr/>
                    <a:lstStyle/>
                    <a:p>
                      <a:r>
                        <a:rPr lang="fr-FR" sz="160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Defines view styles. </a:t>
                      </a:r>
                      <a:r>
                        <a:rPr lang="en-US" sz="1600" u="none" strike="noStrike">
                          <a:solidFill>
                            <a:srgbClr val="F22300"/>
                          </a:solidFill>
                          <a:effectLst/>
                          <a:latin typeface="Source Sans Pro" panose="020B0503030403020204" pitchFamily="34" charset="0"/>
                          <a:hlinkClick r:id="rId4"/>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Object</a:t>
                      </a:r>
                      <a:r>
                        <a:rPr lang="fr-FR" sz="1600">
                          <a:effectLst/>
                          <a:latin typeface="Source Sans Pro" panose="020B0503030403020204" pitchFamily="34" charset="0"/>
                        </a:rPr>
                        <a:t>, </a:t>
                      </a:r>
                      <a:r>
                        <a:rPr lang="fr-FR" sz="1600" i="1">
                          <a:effectLst/>
                          <a:latin typeface="Source Sans Pro" panose="020B0503030403020204" pitchFamily="34" charset="0"/>
                        </a:rPr>
                        <a:t>Array</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958124704"/>
                  </a:ext>
                </a:extLst>
              </a:tr>
              <a:tr h="482681">
                <a:tc>
                  <a:txBody>
                    <a:bodyPr/>
                    <a:lstStyle/>
                    <a:p>
                      <a:r>
                        <a:rPr lang="fr-FR" sz="160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debug mode on view bounding box. </a:t>
                      </a:r>
                      <a:r>
                        <a:rPr lang="en-US" sz="1600" u="none" strike="noStrike">
                          <a:solidFill>
                            <a:srgbClr val="F22300"/>
                          </a:solidFill>
                          <a:effectLst/>
                          <a:latin typeface="Source Sans Pro" panose="020B0503030403020204" pitchFamily="34" charset="0"/>
                          <a:hlinkClick r:id="rId5"/>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3942395341"/>
                  </a:ext>
                </a:extLst>
              </a:tr>
              <a:tr h="335423">
                <a:tc>
                  <a:txBody>
                    <a:bodyPr/>
                    <a:lstStyle/>
                    <a:p>
                      <a:r>
                        <a:rPr lang="fr-FR" sz="160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Renders component in all wrapped pages. </a:t>
                      </a:r>
                      <a:r>
                        <a:rPr lang="en-US" sz="1600" u="none" strike="noStrike">
                          <a:solidFill>
                            <a:srgbClr val="F22300"/>
                          </a:solidFill>
                          <a:effectLst/>
                          <a:latin typeface="Source Sans Pro" panose="020B0503030403020204" pitchFamily="34" charset="0"/>
                          <a:hlinkClick r:id="rId6"/>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4064857215"/>
                  </a:ext>
                </a:extLst>
              </a:tr>
              <a:tr h="482681">
                <a:tc>
                  <a:txBody>
                    <a:bodyPr/>
                    <a:lstStyle/>
                    <a:p>
                      <a:r>
                        <a:rPr lang="fr-FR" sz="160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err="1">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845ED26-6656-4065-969E-4E919F3BB5DF}"/>
              </a:ext>
            </a:extLst>
          </p:cNvPr>
          <p:cNvSpPr>
            <a:spLocks noGrp="1"/>
          </p:cNvSpPr>
          <p:nvPr>
            <p:ph type="title"/>
          </p:nvPr>
        </p:nvSpPr>
        <p:spPr/>
        <p:txBody>
          <a:bodyPr/>
          <a:lstStyle/>
          <a:p>
            <a:r>
              <a:rPr lang="fr-FR" dirty="0" err="1"/>
              <a:t>Pdf</a:t>
            </a:r>
            <a:r>
              <a:rPr lang="fr-FR" dirty="0"/>
              <a:t> </a:t>
            </a:r>
            <a:r>
              <a:rPr lang="fr-FR" dirty="0" err="1"/>
              <a:t>Text</a:t>
            </a:r>
            <a:r>
              <a:rPr lang="fr-FR" dirty="0"/>
              <a:t> / Link / Note</a:t>
            </a:r>
          </a:p>
        </p:txBody>
      </p:sp>
      <p:sp>
        <p:nvSpPr>
          <p:cNvPr id="3" name="Espace réservé du contenu 2">
            <a:extLst>
              <a:ext uri="{FF2B5EF4-FFF2-40B4-BE49-F238E27FC236}">
                <a16:creationId xmlns="" xmlns:a16="http://schemas.microsoft.com/office/drawing/2014/main" id="{6E4F5B34-4C34-4D30-9DDE-E048649041B4}"/>
              </a:ext>
            </a:extLst>
          </p:cNvPr>
          <p:cNvSpPr>
            <a:spLocks noGrp="1"/>
          </p:cNvSpPr>
          <p:nvPr>
            <p:ph idx="1"/>
          </p:nvPr>
        </p:nvSpPr>
        <p:spPr/>
        <p:txBody>
          <a:bodyPr/>
          <a:lstStyle/>
          <a:p>
            <a:r>
              <a:rPr lang="fr-FR" dirty="0" err="1"/>
              <a:t>Text</a:t>
            </a:r>
            <a:r>
              <a:rPr lang="fr-FR" dirty="0"/>
              <a: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a:t>
            </a:r>
            <a:r>
              <a:rPr lang="fr-FR" dirty="0" err="1"/>
              <a:t>prop</a:t>
            </a:r>
            <a:r>
              <a:rPr lang="fr-FR" dirty="0"/>
              <a:t>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7B4E72F-4953-4DBC-A98B-7B48FCADE683}"/>
              </a:ext>
            </a:extLst>
          </p:cNvPr>
          <p:cNvSpPr>
            <a:spLocks noGrp="1"/>
          </p:cNvSpPr>
          <p:nvPr>
            <p:ph type="title"/>
          </p:nvPr>
        </p:nvSpPr>
        <p:spPr/>
        <p:txBody>
          <a:bodyPr/>
          <a:lstStyle/>
          <a:p>
            <a:r>
              <a:rPr lang="fr-FR" dirty="0" err="1"/>
              <a:t>Pdf</a:t>
            </a:r>
            <a:r>
              <a:rPr lang="fr-FR" dirty="0"/>
              <a:t> et les dessins</a:t>
            </a:r>
          </a:p>
        </p:txBody>
      </p:sp>
      <p:sp>
        <p:nvSpPr>
          <p:cNvPr id="3" name="Espace réservé du contenu 2">
            <a:extLst>
              <a:ext uri="{FF2B5EF4-FFF2-40B4-BE49-F238E27FC236}">
                <a16:creationId xmlns="" xmlns:a16="http://schemas.microsoft.com/office/drawing/2014/main" id="{FBC514AD-CCB1-46F8-9747-937285A106EF}"/>
              </a:ext>
            </a:extLst>
          </p:cNvPr>
          <p:cNvSpPr>
            <a:spLocks noGrp="1"/>
          </p:cNvSpPr>
          <p:nvPr>
            <p:ph idx="1"/>
          </p:nvPr>
        </p:nvSpPr>
        <p:spPr/>
        <p:txBody>
          <a:bodyPr/>
          <a:lstStyle/>
          <a:p>
            <a:r>
              <a:rPr lang="fr-FR" dirty="0"/>
              <a:t>Il existe 2 façons de dessiner dans un </a:t>
            </a:r>
            <a:r>
              <a:rPr lang="fr-FR" dirty="0" err="1"/>
              <a:t>pdf</a:t>
            </a:r>
            <a:r>
              <a:rPr lang="fr-FR" dirty="0"/>
              <a:t> </a:t>
            </a:r>
          </a:p>
          <a:p>
            <a:pPr lvl="1"/>
            <a:endParaRPr lang="fr-FR" dirty="0"/>
          </a:p>
          <a:p>
            <a:pPr lvl="1"/>
            <a:r>
              <a:rPr lang="fr-FR" dirty="0" err="1"/>
              <a:t>Svg</a:t>
            </a:r>
            <a:r>
              <a:rPr lang="fr-FR" dirty="0"/>
              <a:t> </a:t>
            </a:r>
            <a:r>
              <a:rPr lang="fr-FR" sz="1600" dirty="0"/>
              <a:t>&lt;</a:t>
            </a:r>
            <a:r>
              <a:rPr lang="fr-FR" sz="1600" dirty="0" err="1"/>
              <a:t>Svg</a:t>
            </a:r>
            <a:r>
              <a:rPr lang="fr-FR" sz="1600" dirty="0"/>
              <a:t>&gt;</a:t>
            </a:r>
          </a:p>
          <a:p>
            <a:pPr lvl="2"/>
            <a:r>
              <a:rPr lang="fr-FR" dirty="0"/>
              <a:t>Naturellement pris dans </a:t>
            </a:r>
            <a:r>
              <a:rPr lang="fr-FR" dirty="0" err="1"/>
              <a:t>react</a:t>
            </a:r>
            <a:r>
              <a:rPr lang="fr-FR" dirty="0"/>
              <a: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a:t>
            </a:r>
            <a:r>
              <a:rPr lang="fr-FR" dirty="0" err="1"/>
              <a:t>props</a:t>
            </a:r>
            <a:r>
              <a:rPr lang="fr-FR" dirty="0"/>
              <a:t> </a:t>
            </a:r>
            <a:r>
              <a:rPr lang="fr-FR" i="1" dirty="0" err="1"/>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 xmlns:a16="http://schemas.microsoft.com/office/drawing/2014/main" id="{32F9644B-8FFD-4C90-BE82-A33CD64EE3A7}"/>
              </a:ext>
            </a:extLst>
          </p:cNvPr>
          <p:cNvSpPr>
            <a:spLocks noGrp="1"/>
          </p:cNvSpPr>
          <p:nvPr>
            <p:ph idx="1"/>
          </p:nvPr>
        </p:nvSpPr>
        <p:spPr/>
        <p:txBody>
          <a:bodyPr/>
          <a:lstStyle/>
          <a:p>
            <a:r>
              <a:rPr lang="fr-FR" dirty="0"/>
              <a:t>Il est nécessaire de </a:t>
            </a:r>
            <a:r>
              <a:rPr lang="fr-FR" i="1" dirty="0" err="1"/>
              <a:t>polyfiller</a:t>
            </a:r>
            <a:r>
              <a:rPr lang="fr-FR" i="1" dirty="0"/>
              <a:t> </a:t>
            </a:r>
            <a:r>
              <a:rPr lang="fr-FR" dirty="0"/>
              <a:t>les fonctions </a:t>
            </a:r>
            <a:r>
              <a:rPr lang="fr-FR" i="1" dirty="0"/>
              <a:t>serveur</a:t>
            </a:r>
            <a:r>
              <a:rPr lang="fr-FR" dirty="0"/>
              <a:t> pour </a:t>
            </a:r>
            <a:r>
              <a:rPr lang="fr-FR" dirty="0" err="1"/>
              <a:t>etre</a:t>
            </a:r>
            <a:r>
              <a:rPr lang="fr-FR" dirty="0"/>
              <a:t> utilisés dans le navigateur coté client</a:t>
            </a:r>
          </a:p>
          <a:p>
            <a:endParaRPr lang="fr-FR" dirty="0"/>
          </a:p>
          <a:p>
            <a:r>
              <a:rPr lang="fr-FR" dirty="0"/>
              <a:t>CRA ne permet pas l’accès au fichier de configuration de WEBPACK pour faire ce « mapping » des fonction pour le client </a:t>
            </a:r>
          </a:p>
          <a:p>
            <a:pPr lvl="2"/>
            <a:endParaRPr lang="fr-FR" dirty="0"/>
          </a:p>
          <a:p>
            <a:pPr lvl="2"/>
            <a:r>
              <a:rPr lang="fr-FR" dirty="0" err="1"/>
              <a:t>Craco</a:t>
            </a:r>
            <a:r>
              <a:rPr lang="fr-FR" dirty="0"/>
              <a:t> est un plugin permettant de « sur exécuter » les commandes </a:t>
            </a:r>
            <a:r>
              <a:rPr lang="fr-FR" dirty="0" err="1"/>
              <a:t>react</a:t>
            </a:r>
            <a:r>
              <a:rPr lang="fr-FR" dirty="0"/>
              <a:t>-script avec une prise en charge de fichier de config spécifiques</a:t>
            </a:r>
          </a:p>
          <a:p>
            <a:pPr lvl="4"/>
            <a:endParaRPr lang="fr-FR" dirty="0"/>
          </a:p>
          <a:p>
            <a:pPr lvl="4"/>
            <a:r>
              <a:rPr lang="fr-FR" dirty="0"/>
              <a:t>Sans faire de </a:t>
            </a:r>
            <a:r>
              <a:rPr lang="fr-FR" b="1" i="1" dirty="0" err="1"/>
              <a:t>npm</a:t>
            </a:r>
            <a:r>
              <a:rPr lang="fr-FR" b="1" i="1" dirty="0"/>
              <a:t> run </a:t>
            </a:r>
            <a:r>
              <a:rPr lang="fr-FR" b="1" i="1" dirty="0" err="1"/>
              <a:t>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 xmlns:a16="http://schemas.microsoft.com/office/drawing/2014/main"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 xmlns:a16="http://schemas.microsoft.com/office/drawing/2014/main"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 xmlns:a16="http://schemas.microsoft.com/office/drawing/2014/main"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 xmlns:a16="http://schemas.microsoft.com/office/drawing/2014/main" id="{A20D17D6-0828-49A7-966F-5D499B86F5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 xmlns:a16="http://schemas.microsoft.com/office/drawing/2014/main"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 xmlns:a16="http://schemas.microsoft.com/office/drawing/2014/main"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 xmlns:a16="http://schemas.microsoft.com/office/drawing/2014/main"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 xmlns:a16="http://schemas.microsoft.com/office/drawing/2014/main"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 xmlns:a16="http://schemas.microsoft.com/office/drawing/2014/main"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 xmlns:a16="http://schemas.microsoft.com/office/drawing/2014/main"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129</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 xmlns:a16="http://schemas.microsoft.com/office/drawing/2014/main"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130</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131</a:t>
            </a:fld>
            <a:endParaRPr lang="fr-FR">
              <a:solidFill>
                <a:prstClr val="black">
                  <a:tint val="75000"/>
                </a:prstClr>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132</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133</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134</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135</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 xmlns:a16="http://schemas.microsoft.com/office/drawing/2014/main" val="20000"/>
                    </a:ext>
                  </a:extLst>
                </a:gridCol>
                <a:gridCol w="1296144">
                  <a:extLst>
                    <a:ext uri="{9D8B030D-6E8A-4147-A177-3AD203B41FA5}">
                      <a16:colId xmlns="" xmlns:a16="http://schemas.microsoft.com/office/drawing/2014/main" val="20001"/>
                    </a:ext>
                  </a:extLst>
                </a:gridCol>
                <a:gridCol w="1296144">
                  <a:extLst>
                    <a:ext uri="{9D8B030D-6E8A-4147-A177-3AD203B41FA5}">
                      <a16:colId xmlns=""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 xmlns:a16="http://schemas.microsoft.com/office/drawing/2014/main"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a:solidFill>
                <a:prstClr val="black">
                  <a:tint val="75000"/>
                </a:prstClr>
              </a:solidFill>
              <a:latin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a:solidFill>
                <a:prstClr val="black">
                  <a:tint val="75000"/>
                </a:prstClr>
              </a:solidFill>
              <a:latin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139</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 xmlns:a16="http://schemas.microsoft.com/office/drawing/2014/main"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 xmlns:a16="http://schemas.microsoft.com/office/drawing/2014/main"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 xmlns:a16="http://schemas.microsoft.com/office/drawing/2014/main"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a:solidFill>
                <a:prstClr val="black">
                  <a:tint val="75000"/>
                </a:prstClr>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141</a:t>
            </a:fld>
            <a:endParaRPr lang="fr-FR">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142</a:t>
            </a:fld>
            <a:endParaRPr lang="fr-FR">
              <a:solidFill>
                <a:prstClr val="black">
                  <a:tint val="75000"/>
                </a:prstClr>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 xmlns:a16="http://schemas.microsoft.com/office/drawing/2014/main"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 xmlns:a16="http://schemas.microsoft.com/office/drawing/2014/main"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 xmlns:a16="http://schemas.microsoft.com/office/drawing/2014/main"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 xmlns:a16="http://schemas.microsoft.com/office/drawing/2014/main"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 xmlns:a16="http://schemas.microsoft.com/office/drawing/2014/main" val="1624622117"/>
                    </a:ext>
                  </a:extLst>
                </a:gridCol>
                <a:gridCol w="4562837">
                  <a:extLst>
                    <a:ext uri="{9D8B030D-6E8A-4147-A177-3AD203B41FA5}">
                      <a16:colId xmlns="" xmlns:a16="http://schemas.microsoft.com/office/drawing/2014/main"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 xmlns:a16="http://schemas.microsoft.com/office/drawing/2014/main"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 xmlns:a16="http://schemas.microsoft.com/office/drawing/2014/main"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 xmlns:a16="http://schemas.microsoft.com/office/drawing/2014/main"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 xmlns:a16="http://schemas.microsoft.com/office/drawing/2014/main"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 xmlns:a16="http://schemas.microsoft.com/office/drawing/2014/main"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 xmlns:a16="http://schemas.microsoft.com/office/drawing/2014/main"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 xmlns:a16="http://schemas.microsoft.com/office/drawing/2014/main" val="602346068"/>
                  </a:ext>
                </a:extLst>
              </a:tr>
            </a:tbl>
          </a:graphicData>
        </a:graphic>
      </p:graphicFrame>
      <p:graphicFrame>
        <p:nvGraphicFramePr>
          <p:cNvPr id="7" name="Espace réservé du contenu 6">
            <a:extLst>
              <a:ext uri="{FF2B5EF4-FFF2-40B4-BE49-F238E27FC236}">
                <a16:creationId xmlns="" xmlns:a16="http://schemas.microsoft.com/office/drawing/2014/main"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 xmlns:a16="http://schemas.microsoft.com/office/drawing/2014/main" val="1740670205"/>
                    </a:ext>
                  </a:extLst>
                </a:gridCol>
                <a:gridCol w="4648923">
                  <a:extLst>
                    <a:ext uri="{9D8B030D-6E8A-4147-A177-3AD203B41FA5}">
                      <a16:colId xmlns="" xmlns:a16="http://schemas.microsoft.com/office/drawing/2014/main" val="2675887052"/>
                    </a:ext>
                  </a:extLst>
                </a:gridCol>
              </a:tblGrid>
              <a:tr h="270332">
                <a:tc>
                  <a:txBody>
                    <a:bodyPr/>
                    <a:lstStyle/>
                    <a:p>
                      <a:pPr algn="r"/>
                      <a:r>
                        <a:rPr lang="fr-FR" sz="1600">
                          <a:effectLst/>
                        </a:rPr>
                        <a:t>scu→</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 xmlns:a16="http://schemas.microsoft.com/office/drawing/2014/main"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 xmlns:a16="http://schemas.microsoft.com/office/drawing/2014/main"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 xmlns:a16="http://schemas.microsoft.com/office/drawing/2014/main"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a:effectLst/>
                        </a:rPr>
                        <a:t>react redux container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 xmlns:a16="http://schemas.microsoft.com/office/drawing/2014/main"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 xmlns:a16="http://schemas.microsoft.com/office/drawing/2014/main"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 xmlns:a16="http://schemas.microsoft.com/office/drawing/2014/main"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 xmlns:a16="http://schemas.microsoft.com/office/drawing/2014/main"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a:t>
            </a:r>
            <a:r>
              <a:rPr lang="fr-FR"/>
              <a:t>navigateurs </a:t>
            </a:r>
            <a:r>
              <a:rPr lang="fr-FR" smtClean="0"/>
              <a:t>supportent </a:t>
            </a:r>
            <a:r>
              <a:rPr lang="fr-FR" dirty="0" smtClean="0"/>
              <a:t>à </a:t>
            </a:r>
            <a:r>
              <a:rPr lang="fr-FR" dirty="0"/>
              <a:t>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 xmlns:a16="http://schemas.microsoft.com/office/drawing/2014/main"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Présentation</a:t>
            </a:r>
          </a:p>
        </p:txBody>
      </p:sp>
      <p:sp>
        <p:nvSpPr>
          <p:cNvPr id="2" name="Espace réservé pour une image  1">
            <a:extLst>
              <a:ext uri="{FF2B5EF4-FFF2-40B4-BE49-F238E27FC236}">
                <a16:creationId xmlns=""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 xmlns:a16="http://schemas.microsoft.com/office/drawing/2014/main"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 xmlns:a16="http://schemas.microsoft.com/office/drawing/2014/main" id="{94359234-146D-4166-A1B5-F4C4D9CDB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 xmlns:a16="http://schemas.microsoft.com/office/drawing/2014/main" id="{0AA6389D-3040-4E02-8520-FB5F4CC3A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 xmlns:a16="http://schemas.microsoft.com/office/drawing/2014/main"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 xmlns:a16="http://schemas.microsoft.com/office/drawing/2014/main"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 xmlns:a16="http://schemas.microsoft.com/office/drawing/2014/main"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 xmlns:a16="http://schemas.microsoft.com/office/drawing/2014/main"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 xmlns:a16="http://schemas.microsoft.com/office/drawing/2014/main"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 xmlns:a16="http://schemas.microsoft.com/office/drawing/2014/main"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 xmlns:a16="http://schemas.microsoft.com/office/drawing/2014/main"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0"/>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 xmlns:a16="http://schemas.microsoft.com/office/drawing/2014/main"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 xmlns:a16="http://schemas.microsoft.com/office/drawing/2014/main" id="{347F8EEC-97CD-478F-ABCD-5799EFD1CC34}"/>
              </a:ext>
            </a:extLst>
          </p:cNvPr>
          <p:cNvSpPr>
            <a:spLocks noGrp="1"/>
          </p:cNvSpPr>
          <p:nvPr>
            <p:ph idx="1"/>
          </p:nvPr>
        </p:nvSpPr>
        <p:spPr/>
        <p:txBody>
          <a:bodyPr>
            <a:normAutofit fontScale="85000" lnSpcReduction="1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 xmlns:a16="http://schemas.microsoft.com/office/drawing/2014/main"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 xmlns:a16="http://schemas.microsoft.com/office/drawing/2014/main"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 xmlns:a16="http://schemas.microsoft.com/office/drawing/2014/main"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 xmlns:a16="http://schemas.microsoft.com/office/drawing/2014/main"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 xmlns:a16="http://schemas.microsoft.com/office/drawing/2014/main"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 xmlns:a16="http://schemas.microsoft.com/office/drawing/2014/main"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 xmlns:a16="http://schemas.microsoft.com/office/drawing/2014/main"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 xmlns:a16="http://schemas.microsoft.com/office/drawing/2014/main"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 xmlns:a16="http://schemas.microsoft.com/office/drawing/2014/main"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 xmlns:a16="http://schemas.microsoft.com/office/drawing/2014/main"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 xmlns:a16="http://schemas.microsoft.com/office/drawing/2014/main"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 xmlns:a16="http://schemas.microsoft.com/office/drawing/2014/main"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 xmlns:a16="http://schemas.microsoft.com/office/drawing/2014/main"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 xmlns:a16="http://schemas.microsoft.com/office/drawing/2014/main"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 xmlns:a16="http://schemas.microsoft.com/office/drawing/2014/main"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 xmlns:a16="http://schemas.microsoft.com/office/drawing/2014/main"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 xmlns:a16="http://schemas.microsoft.com/office/drawing/2014/main"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 xmlns:a16="http://schemas.microsoft.com/office/drawing/2014/main"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 xmlns:a16="http://schemas.microsoft.com/office/drawing/2014/main"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 xmlns:a16="http://schemas.microsoft.com/office/drawing/2014/main"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 xmlns:a16="http://schemas.microsoft.com/office/drawing/2014/main"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a:t>
            </a:r>
            <a:r>
              <a:rPr lang="fr-FR"/>
              <a:t>qui lui </a:t>
            </a:r>
            <a:r>
              <a:rPr lang="fr-FR" dirty="0"/>
              <a:t>est propre</a:t>
            </a:r>
          </a:p>
          <a:p>
            <a:pPr lvl="1"/>
            <a:endParaRPr lang="fr-FR" dirty="0"/>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 xmlns:a16="http://schemas.microsoft.com/office/drawing/2014/main" id="{E0CD2EEA-970F-44E6-87CC-02B934B4CF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 xmlns:a16="http://schemas.microsoft.com/office/drawing/2014/main" id="{B7AC5413-6CFE-4AC5-BC64-EBA74C1E75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 xmlns:a16="http://schemas.microsoft.com/office/drawing/2014/main" id="{7D90A2B1-A282-4CB9-BDA9-85B9205853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 xmlns:a16="http://schemas.microsoft.com/office/drawing/2014/main" id="{8965572C-FAFE-4B56-9A62-416EA6F4E2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 xmlns:a16="http://schemas.microsoft.com/office/drawing/2014/main" id="{12A8DEA5-DB91-4F5F-830C-36A4E32FB0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 xmlns:a16="http://schemas.microsoft.com/office/drawing/2014/main" id="{F7CFB1C0-0CE3-4EA6-A889-D01289737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 xmlns:a16="http://schemas.microsoft.com/office/drawing/2014/main"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 xmlns:a16="http://schemas.microsoft.com/office/drawing/2014/main"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 xmlns:a16="http://schemas.microsoft.com/office/drawing/2014/main"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 xmlns:a16="http://schemas.microsoft.com/office/drawing/2014/main" id="{363662A0-B699-48ED-B669-2E13FF2088F2}"/>
              </a:ext>
            </a:extLst>
          </p:cNvPr>
          <p:cNvSpPr>
            <a:spLocks noGrp="1"/>
          </p:cNvSpPr>
          <p:nvPr>
            <p:ph sz="half" idx="2"/>
          </p:nvPr>
        </p:nvSpPr>
        <p:spPr/>
        <p:txBody>
          <a:bodyPr>
            <a:normAutofit lnSpcReduction="1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 xmlns:a16="http://schemas.microsoft.com/office/drawing/2014/main"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 xmlns:a16="http://schemas.microsoft.com/office/drawing/2014/main"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 xmlns:a16="http://schemas.microsoft.com/office/drawing/2014/main"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 xmlns:a16="http://schemas.microsoft.com/office/drawing/2014/main"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 xmlns:a16="http://schemas.microsoft.com/office/drawing/2014/main"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 xmlns:a16="http://schemas.microsoft.com/office/drawing/2014/main"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 xmlns:a16="http://schemas.microsoft.com/office/drawing/2014/main"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 xmlns:a16="http://schemas.microsoft.com/office/drawing/2014/main"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 xmlns:a16="http://schemas.microsoft.com/office/drawing/2014/main" id="{5DF836F7-5BF8-49A5-B0A8-E2A00364E8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 xmlns:a16="http://schemas.microsoft.com/office/drawing/2014/main"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 xmlns:a16="http://schemas.microsoft.com/office/drawing/2014/main"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 xmlns:a16="http://schemas.microsoft.com/office/drawing/2014/main"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 xmlns:a16="http://schemas.microsoft.com/office/drawing/2014/main"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 xmlns:a16="http://schemas.microsoft.com/office/drawing/2014/main" id="{F37FD016-8412-42E4-B616-EF17B18BFA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 xmlns:a16="http://schemas.microsoft.com/office/drawing/2014/main"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 xmlns:a16="http://schemas.microsoft.com/office/drawing/2014/main"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 xmlns:a16="http://schemas.microsoft.com/office/drawing/2014/main"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 xmlns:a16="http://schemas.microsoft.com/office/drawing/2014/main"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 xmlns:a16="http://schemas.microsoft.com/office/drawing/2014/main" id="{5E7E9443-FEDF-42EA-B3A5-721B200A56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 xmlns:a16="http://schemas.microsoft.com/office/drawing/2014/main"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 xmlns:a16="http://schemas.microsoft.com/office/drawing/2014/main"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 xmlns:a16="http://schemas.microsoft.com/office/drawing/2014/main" id="{35AADD75-E52A-4509-BBB2-889BD0BF25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 xmlns:a16="http://schemas.microsoft.com/office/drawing/2014/main"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 xmlns:a16="http://schemas.microsoft.com/office/drawing/2014/main"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 xmlns:a16="http://schemas.microsoft.com/office/drawing/2014/main"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 xmlns:a16="http://schemas.microsoft.com/office/drawing/2014/main"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 xmlns:a16="http://schemas.microsoft.com/office/drawing/2014/main"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 xmlns:a16="http://schemas.microsoft.com/office/drawing/2014/main"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a:t>Exact </a:t>
            </a:r>
            <a:r>
              <a:rPr lang="fr-FR" dirty="0"/>
              <a:t>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 xmlns:a16="http://schemas.microsoft.com/office/drawing/2014/main"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 xmlns:a16="http://schemas.microsoft.com/office/drawing/2014/main"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 xmlns:a16="http://schemas.microsoft.com/office/drawing/2014/main"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43334</TotalTime>
  <Words>9212</Words>
  <Application>Microsoft Office PowerPoint</Application>
  <PresentationFormat>Grand écran</PresentationFormat>
  <Paragraphs>2611</Paragraphs>
  <Slides>142</Slides>
  <Notes>126</Notes>
  <HiddenSlides>0</HiddenSlides>
  <MMClips>0</MMClips>
  <ScaleCrop>false</ScaleCrop>
  <HeadingPairs>
    <vt:vector size="6" baseType="variant">
      <vt:variant>
        <vt:lpstr>Polices utilisées</vt:lpstr>
      </vt:variant>
      <vt:variant>
        <vt:i4>19</vt:i4>
      </vt:variant>
      <vt:variant>
        <vt:lpstr>Thème</vt:lpstr>
      </vt:variant>
      <vt:variant>
        <vt:i4>3</vt:i4>
      </vt:variant>
      <vt:variant>
        <vt:lpstr>Titres des diapositives</vt:lpstr>
      </vt:variant>
      <vt:variant>
        <vt:i4>142</vt:i4>
      </vt:variant>
    </vt:vector>
  </HeadingPairs>
  <TitlesOfParts>
    <vt:vector size="164" baseType="lpstr">
      <vt:lpstr>Arial Unicode MS</vt:lpstr>
      <vt:lpstr>Aharoni</vt:lpstr>
      <vt:lpstr>Arial</vt:lpstr>
      <vt:lpstr>Calibri</vt:lpstr>
      <vt:lpstr>Consolas</vt:lpstr>
      <vt:lpstr>Courier New</vt:lpstr>
      <vt:lpstr>Georgia</vt:lpstr>
      <vt:lpstr>Inconsolata</vt:lpstr>
      <vt:lpstr>inherit</vt:lpstr>
      <vt:lpstr>Menlo</vt:lpstr>
      <vt:lpstr>Monaco</vt:lpstr>
      <vt:lpstr>MS Mincho</vt:lpstr>
      <vt:lpstr>Permanent Marker</vt:lpstr>
      <vt:lpstr>Source Code Pro</vt:lpstr>
      <vt:lpstr>Source Sans Pro</vt:lpstr>
      <vt:lpstr>source-code-pro</vt:lpstr>
      <vt:lpstr>Taviraj</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orsys</cp:lastModifiedBy>
  <cp:revision>207</cp:revision>
  <dcterms:created xsi:type="dcterms:W3CDTF">2020-01-05T23:24:51Z</dcterms:created>
  <dcterms:modified xsi:type="dcterms:W3CDTF">2023-09-13T15:50:44Z</dcterms:modified>
</cp:coreProperties>
</file>